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7"/>
  </p:notesMasterIdLst>
  <p:handoutMasterIdLst>
    <p:handoutMasterId r:id="rId18"/>
  </p:handoutMasterIdLst>
  <p:sldIdLst>
    <p:sldId id="257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287" r:id="rId16"/>
  </p:sldIdLst>
  <p:sldSz cx="9144000" cy="5143500" type="screen16x9"/>
  <p:notesSz cx="6797675" cy="9928225"/>
  <p:custDataLst>
    <p:tags r:id="rId1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28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авлушко" initials=" С. А.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3CA0"/>
    <a:srgbClr val="A88C5E"/>
    <a:srgbClr val="E2E2E2"/>
    <a:srgbClr val="DDDDDD"/>
    <a:srgbClr val="F2F2F2"/>
    <a:srgbClr val="C0C0C0"/>
    <a:srgbClr val="996633"/>
    <a:srgbClr val="99C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4" autoAdjust="0"/>
    <p:restoredTop sz="95116" autoAdjust="0"/>
  </p:normalViewPr>
  <p:slideViewPr>
    <p:cSldViewPr snapToGrid="0" showGuides="1">
      <p:cViewPr varScale="1">
        <p:scale>
          <a:sx n="110" d="100"/>
          <a:sy n="110" d="100"/>
        </p:scale>
        <p:origin x="754" y="77"/>
      </p:cViewPr>
      <p:guideLst>
        <p:guide orient="horz" pos="3239"/>
        <p:guide pos="281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-2058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EA94BF79-D97C-4F17-B2B2-FE378A077667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C6B50815-DEFA-46D5-9FE8-0B0B8C992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672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6464"/>
            <a:ext cx="5438775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CA58C9CF-F856-4DC9-B28E-C8C8EF293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024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864" indent="-285717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2868" indent="-228574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015" indent="-228574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163" indent="-228574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309" indent="-228574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456" indent="-228574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8604" indent="-228574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5751" indent="-228574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FBEFC78-A9EE-4847-ACF1-2BD899E886E5}" type="slidenum">
              <a:rPr lang="ru-RU" sz="1200" b="0"/>
              <a:pPr eaLnBrk="1" hangingPunct="1"/>
              <a:t>1</a:t>
            </a:fld>
            <a:endParaRPr lang="ru-RU" sz="1200" b="0" dirty="0"/>
          </a:p>
        </p:txBody>
      </p:sp>
      <p:sp>
        <p:nvSpPr>
          <p:cNvPr id="3686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6868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>
              <a:latin typeface="Arial" pitchFamily="34" charset="0"/>
            </a:endParaRPr>
          </a:p>
        </p:txBody>
      </p:sp>
      <p:sp>
        <p:nvSpPr>
          <p:cNvPr id="36869" name="Номер слайда 3"/>
          <p:cNvSpPr txBox="1">
            <a:spLocks noGrp="1"/>
          </p:cNvSpPr>
          <p:nvPr/>
        </p:nvSpPr>
        <p:spPr bwMode="auto">
          <a:xfrm>
            <a:off x="3849689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 anchor="b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9349D58-A221-488D-A9E8-03D4C4F1903F}" type="slidenum">
              <a:rPr lang="ru-RU" sz="1200" b="0"/>
              <a:pPr algn="r" eaLnBrk="1" hangingPunct="1"/>
              <a:t>1</a:t>
            </a:fld>
            <a:endParaRPr lang="ru-RU" sz="1200" b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409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" y="0"/>
            <a:ext cx="9127098" cy="5143500"/>
          </a:xfrm>
          <a:prstGeom prst="rect">
            <a:avLst/>
          </a:prstGeom>
        </p:spPr>
      </p:pic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7676" y="1647825"/>
            <a:ext cx="8207375" cy="2189560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ru-RU" noProof="0" dirty="0"/>
              <a:t>Образец заголовка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98488" y="4452937"/>
            <a:ext cx="8186737" cy="682229"/>
          </a:xfrm>
        </p:spPr>
        <p:txBody>
          <a:bodyPr/>
          <a:lstStyle>
            <a:lvl1pPr marL="0" indent="0" algn="ctr">
              <a:buFont typeface="Arial" charset="0"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2245309" y="566773"/>
            <a:ext cx="912944" cy="1033397"/>
            <a:chOff x="2481263" y="212726"/>
            <a:chExt cx="4175126" cy="4725988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2481263" y="212726"/>
              <a:ext cx="2366963" cy="4725988"/>
            </a:xfrm>
            <a:custGeom>
              <a:avLst/>
              <a:gdLst>
                <a:gd name="T0" fmla="*/ 2982 w 2982"/>
                <a:gd name="T1" fmla="*/ 441 h 5955"/>
                <a:gd name="T2" fmla="*/ 2650 w 2982"/>
                <a:gd name="T3" fmla="*/ 463 h 5955"/>
                <a:gd name="T4" fmla="*/ 2333 w 2982"/>
                <a:gd name="T5" fmla="*/ 524 h 5955"/>
                <a:gd name="T6" fmla="*/ 2031 w 2982"/>
                <a:gd name="T7" fmla="*/ 625 h 5955"/>
                <a:gd name="T8" fmla="*/ 1745 w 2982"/>
                <a:gd name="T9" fmla="*/ 761 h 5955"/>
                <a:gd name="T10" fmla="*/ 1483 w 2982"/>
                <a:gd name="T11" fmla="*/ 931 h 5955"/>
                <a:gd name="T12" fmla="*/ 1242 w 2982"/>
                <a:gd name="T13" fmla="*/ 1130 h 5955"/>
                <a:gd name="T14" fmla="*/ 1028 w 2982"/>
                <a:gd name="T15" fmla="*/ 1357 h 5955"/>
                <a:gd name="T16" fmla="*/ 844 w 2982"/>
                <a:gd name="T17" fmla="*/ 1609 h 5955"/>
                <a:gd name="T18" fmla="*/ 690 w 2982"/>
                <a:gd name="T19" fmla="*/ 1883 h 5955"/>
                <a:gd name="T20" fmla="*/ 570 w 2982"/>
                <a:gd name="T21" fmla="*/ 2176 h 5955"/>
                <a:gd name="T22" fmla="*/ 489 w 2982"/>
                <a:gd name="T23" fmla="*/ 2487 h 5955"/>
                <a:gd name="T24" fmla="*/ 447 w 2982"/>
                <a:gd name="T25" fmla="*/ 2810 h 5955"/>
                <a:gd name="T26" fmla="*/ 447 w 2982"/>
                <a:gd name="T27" fmla="*/ 3145 h 5955"/>
                <a:gd name="T28" fmla="*/ 489 w 2982"/>
                <a:gd name="T29" fmla="*/ 3468 h 5955"/>
                <a:gd name="T30" fmla="*/ 570 w 2982"/>
                <a:gd name="T31" fmla="*/ 3779 h 5955"/>
                <a:gd name="T32" fmla="*/ 690 w 2982"/>
                <a:gd name="T33" fmla="*/ 4072 h 5955"/>
                <a:gd name="T34" fmla="*/ 844 w 2982"/>
                <a:gd name="T35" fmla="*/ 4345 h 5955"/>
                <a:gd name="T36" fmla="*/ 1028 w 2982"/>
                <a:gd name="T37" fmla="*/ 4598 h 5955"/>
                <a:gd name="T38" fmla="*/ 1242 w 2982"/>
                <a:gd name="T39" fmla="*/ 4824 h 5955"/>
                <a:gd name="T40" fmla="*/ 1483 w 2982"/>
                <a:gd name="T41" fmla="*/ 5024 h 5955"/>
                <a:gd name="T42" fmla="*/ 1745 w 2982"/>
                <a:gd name="T43" fmla="*/ 5192 h 5955"/>
                <a:gd name="T44" fmla="*/ 2031 w 2982"/>
                <a:gd name="T45" fmla="*/ 5330 h 5955"/>
                <a:gd name="T46" fmla="*/ 2333 w 2982"/>
                <a:gd name="T47" fmla="*/ 5431 h 5955"/>
                <a:gd name="T48" fmla="*/ 2650 w 2982"/>
                <a:gd name="T49" fmla="*/ 5492 h 5955"/>
                <a:gd name="T50" fmla="*/ 2982 w 2982"/>
                <a:gd name="T51" fmla="*/ 5514 h 5955"/>
                <a:gd name="T52" fmla="*/ 2801 w 2982"/>
                <a:gd name="T53" fmla="*/ 5950 h 5955"/>
                <a:gd name="T54" fmla="*/ 2446 w 2982"/>
                <a:gd name="T55" fmla="*/ 5906 h 5955"/>
                <a:gd name="T56" fmla="*/ 2107 w 2982"/>
                <a:gd name="T57" fmla="*/ 5825 h 5955"/>
                <a:gd name="T58" fmla="*/ 1783 w 2982"/>
                <a:gd name="T59" fmla="*/ 5704 h 5955"/>
                <a:gd name="T60" fmla="*/ 1477 w 2982"/>
                <a:gd name="T61" fmla="*/ 5548 h 5955"/>
                <a:gd name="T62" fmla="*/ 1195 w 2982"/>
                <a:gd name="T63" fmla="*/ 5359 h 5955"/>
                <a:gd name="T64" fmla="*/ 934 w 2982"/>
                <a:gd name="T65" fmla="*/ 5142 h 5955"/>
                <a:gd name="T66" fmla="*/ 702 w 2982"/>
                <a:gd name="T67" fmla="*/ 4894 h 5955"/>
                <a:gd name="T68" fmla="*/ 498 w 2982"/>
                <a:gd name="T69" fmla="*/ 4623 h 5955"/>
                <a:gd name="T70" fmla="*/ 324 w 2982"/>
                <a:gd name="T71" fmla="*/ 4328 h 5955"/>
                <a:gd name="T72" fmla="*/ 186 w 2982"/>
                <a:gd name="T73" fmla="*/ 4016 h 5955"/>
                <a:gd name="T74" fmla="*/ 83 w 2982"/>
                <a:gd name="T75" fmla="*/ 3683 h 5955"/>
                <a:gd name="T76" fmla="*/ 22 w 2982"/>
                <a:gd name="T77" fmla="*/ 3336 h 5955"/>
                <a:gd name="T78" fmla="*/ 0 w 2982"/>
                <a:gd name="T79" fmla="*/ 2977 h 5955"/>
                <a:gd name="T80" fmla="*/ 22 w 2982"/>
                <a:gd name="T81" fmla="*/ 2619 h 5955"/>
                <a:gd name="T82" fmla="*/ 83 w 2982"/>
                <a:gd name="T83" fmla="*/ 2272 h 5955"/>
                <a:gd name="T84" fmla="*/ 186 w 2982"/>
                <a:gd name="T85" fmla="*/ 1939 h 5955"/>
                <a:gd name="T86" fmla="*/ 324 w 2982"/>
                <a:gd name="T87" fmla="*/ 1625 h 5955"/>
                <a:gd name="T88" fmla="*/ 498 w 2982"/>
                <a:gd name="T89" fmla="*/ 1332 h 5955"/>
                <a:gd name="T90" fmla="*/ 702 w 2982"/>
                <a:gd name="T91" fmla="*/ 1059 h 5955"/>
                <a:gd name="T92" fmla="*/ 934 w 2982"/>
                <a:gd name="T93" fmla="*/ 813 h 5955"/>
                <a:gd name="T94" fmla="*/ 1195 w 2982"/>
                <a:gd name="T95" fmla="*/ 595 h 5955"/>
                <a:gd name="T96" fmla="*/ 1477 w 2982"/>
                <a:gd name="T97" fmla="*/ 407 h 5955"/>
                <a:gd name="T98" fmla="*/ 1783 w 2982"/>
                <a:gd name="T99" fmla="*/ 251 h 5955"/>
                <a:gd name="T100" fmla="*/ 2107 w 2982"/>
                <a:gd name="T101" fmla="*/ 130 h 5955"/>
                <a:gd name="T102" fmla="*/ 2446 w 2982"/>
                <a:gd name="T103" fmla="*/ 47 h 5955"/>
                <a:gd name="T104" fmla="*/ 2801 w 2982"/>
                <a:gd name="T105" fmla="*/ 5 h 5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solidFill>
              <a:srgbClr val="003C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10"/>
            <p:cNvSpPr>
              <a:spLocks noEditPoints="1"/>
            </p:cNvSpPr>
            <p:nvPr userDrawn="1"/>
          </p:nvSpPr>
          <p:spPr bwMode="auto">
            <a:xfrm>
              <a:off x="2997201" y="971551"/>
              <a:ext cx="3659188" cy="3322638"/>
            </a:xfrm>
            <a:custGeom>
              <a:avLst/>
              <a:gdLst>
                <a:gd name="T0" fmla="*/ 2953 w 4611"/>
                <a:gd name="T1" fmla="*/ 3810 h 4186"/>
                <a:gd name="T2" fmla="*/ 3029 w 4611"/>
                <a:gd name="T3" fmla="*/ 3616 h 4186"/>
                <a:gd name="T4" fmla="*/ 1209 w 4611"/>
                <a:gd name="T5" fmla="*/ 3792 h 4186"/>
                <a:gd name="T6" fmla="*/ 3124 w 4611"/>
                <a:gd name="T7" fmla="*/ 3311 h 4186"/>
                <a:gd name="T8" fmla="*/ 1054 w 4611"/>
                <a:gd name="T9" fmla="*/ 3190 h 4186"/>
                <a:gd name="T10" fmla="*/ 2301 w 4611"/>
                <a:gd name="T11" fmla="*/ 3291 h 4186"/>
                <a:gd name="T12" fmla="*/ 2357 w 4611"/>
                <a:gd name="T13" fmla="*/ 3414 h 4186"/>
                <a:gd name="T14" fmla="*/ 1924 w 4611"/>
                <a:gd name="T15" fmla="*/ 3061 h 4186"/>
                <a:gd name="T16" fmla="*/ 1292 w 4611"/>
                <a:gd name="T17" fmla="*/ 3049 h 4186"/>
                <a:gd name="T18" fmla="*/ 3208 w 4611"/>
                <a:gd name="T19" fmla="*/ 3201 h 4186"/>
                <a:gd name="T20" fmla="*/ 1604 w 4611"/>
                <a:gd name="T21" fmla="*/ 2893 h 4186"/>
                <a:gd name="T22" fmla="*/ 3735 w 4611"/>
                <a:gd name="T23" fmla="*/ 2758 h 4186"/>
                <a:gd name="T24" fmla="*/ 1215 w 4611"/>
                <a:gd name="T25" fmla="*/ 2872 h 4186"/>
                <a:gd name="T26" fmla="*/ 261 w 4611"/>
                <a:gd name="T27" fmla="*/ 2570 h 4186"/>
                <a:gd name="T28" fmla="*/ 3400 w 4611"/>
                <a:gd name="T29" fmla="*/ 2944 h 4186"/>
                <a:gd name="T30" fmla="*/ 3821 w 4611"/>
                <a:gd name="T31" fmla="*/ 2458 h 4186"/>
                <a:gd name="T32" fmla="*/ 802 w 4611"/>
                <a:gd name="T33" fmla="*/ 2434 h 4186"/>
                <a:gd name="T34" fmla="*/ 4611 w 4611"/>
                <a:gd name="T35" fmla="*/ 2479 h 4186"/>
                <a:gd name="T36" fmla="*/ 3680 w 4611"/>
                <a:gd name="T37" fmla="*/ 2463 h 4186"/>
                <a:gd name="T38" fmla="*/ 4296 w 4611"/>
                <a:gd name="T39" fmla="*/ 2378 h 4186"/>
                <a:gd name="T40" fmla="*/ 871 w 4611"/>
                <a:gd name="T41" fmla="*/ 2060 h 4186"/>
                <a:gd name="T42" fmla="*/ 380 w 4611"/>
                <a:gd name="T43" fmla="*/ 2060 h 4186"/>
                <a:gd name="T44" fmla="*/ 467 w 4611"/>
                <a:gd name="T45" fmla="*/ 2058 h 4186"/>
                <a:gd name="T46" fmla="*/ 706 w 4611"/>
                <a:gd name="T47" fmla="*/ 2015 h 4186"/>
                <a:gd name="T48" fmla="*/ 2234 w 4611"/>
                <a:gd name="T49" fmla="*/ 3032 h 4186"/>
                <a:gd name="T50" fmla="*/ 3128 w 4611"/>
                <a:gd name="T51" fmla="*/ 3116 h 4186"/>
                <a:gd name="T52" fmla="*/ 2085 w 4611"/>
                <a:gd name="T53" fmla="*/ 2917 h 4186"/>
                <a:gd name="T54" fmla="*/ 2529 w 4611"/>
                <a:gd name="T55" fmla="*/ 2178 h 4186"/>
                <a:gd name="T56" fmla="*/ 2422 w 4611"/>
                <a:gd name="T57" fmla="*/ 2055 h 4186"/>
                <a:gd name="T58" fmla="*/ 1655 w 4611"/>
                <a:gd name="T59" fmla="*/ 2447 h 4186"/>
                <a:gd name="T60" fmla="*/ 3108 w 4611"/>
                <a:gd name="T61" fmla="*/ 2689 h 4186"/>
                <a:gd name="T62" fmla="*/ 2969 w 4611"/>
                <a:gd name="T63" fmla="*/ 2098 h 4186"/>
                <a:gd name="T64" fmla="*/ 3919 w 4611"/>
                <a:gd name="T65" fmla="*/ 1876 h 4186"/>
                <a:gd name="T66" fmla="*/ 1790 w 4611"/>
                <a:gd name="T67" fmla="*/ 2179 h 4186"/>
                <a:gd name="T68" fmla="*/ 1944 w 4611"/>
                <a:gd name="T69" fmla="*/ 1834 h 4186"/>
                <a:gd name="T70" fmla="*/ 3845 w 4611"/>
                <a:gd name="T71" fmla="*/ 1793 h 4186"/>
                <a:gd name="T72" fmla="*/ 2991 w 4611"/>
                <a:gd name="T73" fmla="*/ 2019 h 4186"/>
                <a:gd name="T74" fmla="*/ 1960 w 4611"/>
                <a:gd name="T75" fmla="*/ 1710 h 4186"/>
                <a:gd name="T76" fmla="*/ 3765 w 4611"/>
                <a:gd name="T77" fmla="*/ 1688 h 4186"/>
                <a:gd name="T78" fmla="*/ 2600 w 4611"/>
                <a:gd name="T79" fmla="*/ 1610 h 4186"/>
                <a:gd name="T80" fmla="*/ 3421 w 4611"/>
                <a:gd name="T81" fmla="*/ 1822 h 4186"/>
                <a:gd name="T82" fmla="*/ 2933 w 4611"/>
                <a:gd name="T83" fmla="*/ 1316 h 4186"/>
                <a:gd name="T84" fmla="*/ 641 w 4611"/>
                <a:gd name="T85" fmla="*/ 1458 h 4186"/>
                <a:gd name="T86" fmla="*/ 1868 w 4611"/>
                <a:gd name="T87" fmla="*/ 1323 h 4186"/>
                <a:gd name="T88" fmla="*/ 4480 w 4611"/>
                <a:gd name="T89" fmla="*/ 1120 h 4186"/>
                <a:gd name="T90" fmla="*/ 1966 w 4611"/>
                <a:gd name="T91" fmla="*/ 1194 h 4186"/>
                <a:gd name="T92" fmla="*/ 2438 w 4611"/>
                <a:gd name="T93" fmla="*/ 1310 h 4186"/>
                <a:gd name="T94" fmla="*/ 2310 w 4611"/>
                <a:gd name="T95" fmla="*/ 1296 h 4186"/>
                <a:gd name="T96" fmla="*/ 3829 w 4611"/>
                <a:gd name="T97" fmla="*/ 1390 h 4186"/>
                <a:gd name="T98" fmla="*/ 3704 w 4611"/>
                <a:gd name="T99" fmla="*/ 1003 h 4186"/>
                <a:gd name="T100" fmla="*/ 3175 w 4611"/>
                <a:gd name="T101" fmla="*/ 1323 h 4186"/>
                <a:gd name="T102" fmla="*/ 3548 w 4611"/>
                <a:gd name="T103" fmla="*/ 858 h 4186"/>
                <a:gd name="T104" fmla="*/ 3369 w 4611"/>
                <a:gd name="T105" fmla="*/ 951 h 4186"/>
                <a:gd name="T106" fmla="*/ 1028 w 4611"/>
                <a:gd name="T107" fmla="*/ 1339 h 4186"/>
                <a:gd name="T108" fmla="*/ 2721 w 4611"/>
                <a:gd name="T109" fmla="*/ 723 h 4186"/>
                <a:gd name="T110" fmla="*/ 1401 w 4611"/>
                <a:gd name="T111" fmla="*/ 613 h 4186"/>
                <a:gd name="T112" fmla="*/ 1370 w 4611"/>
                <a:gd name="T113" fmla="*/ 528 h 4186"/>
                <a:gd name="T114" fmla="*/ 1302 w 4611"/>
                <a:gd name="T115" fmla="*/ 435 h 4186"/>
                <a:gd name="T116" fmla="*/ 3159 w 4611"/>
                <a:gd name="T117" fmla="*/ 875 h 4186"/>
                <a:gd name="T118" fmla="*/ 1169 w 4611"/>
                <a:gd name="T119" fmla="*/ 392 h 4186"/>
                <a:gd name="T120" fmla="*/ 1213 w 4611"/>
                <a:gd name="T121" fmla="*/ 1697 h 4186"/>
                <a:gd name="T122" fmla="*/ 2766 w 4611"/>
                <a:gd name="T123" fmla="*/ 508 h 4186"/>
                <a:gd name="T124" fmla="*/ 1535 w 4611"/>
                <a:gd name="T125" fmla="*/ 898 h 4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solidFill>
              <a:srgbClr val="A88C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" name="TextBox 3"/>
          <p:cNvSpPr txBox="1"/>
          <p:nvPr userDrawn="1"/>
        </p:nvSpPr>
        <p:spPr>
          <a:xfrm>
            <a:off x="3169084" y="680469"/>
            <a:ext cx="41210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spc="-10" baseline="0" dirty="0">
                <a:solidFill>
                  <a:srgbClr val="A88C5E"/>
                </a:solidFill>
                <a:latin typeface="Arial Narrow" panose="020B0606020202030204" pitchFamily="34" charset="0"/>
              </a:rPr>
              <a:t>СИСТЕМНЫЙ ОПЕРАТОР </a:t>
            </a:r>
          </a:p>
          <a:p>
            <a:r>
              <a:rPr lang="ru-RU" sz="1500" spc="-10" baseline="0" dirty="0">
                <a:solidFill>
                  <a:srgbClr val="A88C5E"/>
                </a:solidFill>
                <a:latin typeface="Arial Narrow" panose="020B0606020202030204" pitchFamily="34" charset="0"/>
              </a:rPr>
              <a:t>ЕДИНОЙ ЭНЕРГЕТИЧЕСКОЙ СИСТЕМЫ</a:t>
            </a:r>
            <a:endParaRPr lang="en-US" sz="1500" spc="-10" baseline="0" dirty="0">
              <a:solidFill>
                <a:srgbClr val="A88C5E"/>
              </a:solidFill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5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RUSSIAN</a:t>
            </a:r>
            <a:r>
              <a:rPr lang="en-US" sz="16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 </a:t>
            </a:r>
            <a:r>
              <a:rPr lang="en-US" sz="15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POWER</a:t>
            </a:r>
            <a:r>
              <a:rPr lang="en-US" sz="16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 </a:t>
            </a:r>
            <a:r>
              <a:rPr lang="en-US" sz="15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SYSTEM</a:t>
            </a:r>
            <a:r>
              <a:rPr lang="en-US" sz="16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 </a:t>
            </a:r>
            <a:r>
              <a:rPr lang="en-US" sz="15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OPERATOR</a:t>
            </a:r>
            <a:endParaRPr lang="ru-RU" sz="1500" spc="30" baseline="0" dirty="0">
              <a:solidFill>
                <a:srgbClr val="003CA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53467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4DCB2-B83A-4EA5-AA8E-76218A8B2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440557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7039" y="0"/>
            <a:ext cx="2198687" cy="5029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445250" cy="5029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9C7FC-25C6-478A-8752-63641AB03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968166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43F22-0AD9-46BC-8189-A8BBDFB12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434598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A69BD-165E-46A4-963A-CA0F69668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630555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9" y="894160"/>
            <a:ext cx="4321175" cy="4135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2963" y="894160"/>
            <a:ext cx="4322762" cy="4135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A0668-BA44-4245-B81E-D664D07C0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772785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35C31-ECFA-47D7-8CD6-BE3912C72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683342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2E451-AC80-4928-9ADA-835975F8B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945364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808B5-AAC9-4CEC-9877-CEE2B841A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761758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93F4B-17B9-472D-A07B-617B23910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184377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A8A32-3A1B-4032-A519-EE9A4912A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513884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" y="0"/>
            <a:ext cx="9127098" cy="51435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1250" y="0"/>
            <a:ext cx="7443788" cy="79771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894160"/>
            <a:ext cx="8796337" cy="413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67738" y="413148"/>
            <a:ext cx="576262" cy="37742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000">
                <a:solidFill>
                  <a:srgbClr val="95642F"/>
                </a:solidFill>
                <a:latin typeface="Arial" charset="0"/>
              </a:defRPr>
            </a:lvl1pPr>
          </a:lstStyle>
          <a:p>
            <a:pPr>
              <a:defRPr/>
            </a:pPr>
            <a:fld id="{DCA136F8-5059-4330-8813-7A498AD3D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146696" y="68893"/>
            <a:ext cx="620238" cy="702072"/>
            <a:chOff x="2481263" y="212726"/>
            <a:chExt cx="4175126" cy="4725988"/>
          </a:xfrm>
        </p:grpSpPr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2481263" y="212726"/>
              <a:ext cx="2366963" cy="4725988"/>
            </a:xfrm>
            <a:custGeom>
              <a:avLst/>
              <a:gdLst>
                <a:gd name="T0" fmla="*/ 2982 w 2982"/>
                <a:gd name="T1" fmla="*/ 441 h 5955"/>
                <a:gd name="T2" fmla="*/ 2650 w 2982"/>
                <a:gd name="T3" fmla="*/ 463 h 5955"/>
                <a:gd name="T4" fmla="*/ 2333 w 2982"/>
                <a:gd name="T5" fmla="*/ 524 h 5955"/>
                <a:gd name="T6" fmla="*/ 2031 w 2982"/>
                <a:gd name="T7" fmla="*/ 625 h 5955"/>
                <a:gd name="T8" fmla="*/ 1745 w 2982"/>
                <a:gd name="T9" fmla="*/ 761 h 5955"/>
                <a:gd name="T10" fmla="*/ 1483 w 2982"/>
                <a:gd name="T11" fmla="*/ 931 h 5955"/>
                <a:gd name="T12" fmla="*/ 1242 w 2982"/>
                <a:gd name="T13" fmla="*/ 1130 h 5955"/>
                <a:gd name="T14" fmla="*/ 1028 w 2982"/>
                <a:gd name="T15" fmla="*/ 1357 h 5955"/>
                <a:gd name="T16" fmla="*/ 844 w 2982"/>
                <a:gd name="T17" fmla="*/ 1609 h 5955"/>
                <a:gd name="T18" fmla="*/ 690 w 2982"/>
                <a:gd name="T19" fmla="*/ 1883 h 5955"/>
                <a:gd name="T20" fmla="*/ 570 w 2982"/>
                <a:gd name="T21" fmla="*/ 2176 h 5955"/>
                <a:gd name="T22" fmla="*/ 489 w 2982"/>
                <a:gd name="T23" fmla="*/ 2487 h 5955"/>
                <a:gd name="T24" fmla="*/ 447 w 2982"/>
                <a:gd name="T25" fmla="*/ 2810 h 5955"/>
                <a:gd name="T26" fmla="*/ 447 w 2982"/>
                <a:gd name="T27" fmla="*/ 3145 h 5955"/>
                <a:gd name="T28" fmla="*/ 489 w 2982"/>
                <a:gd name="T29" fmla="*/ 3468 h 5955"/>
                <a:gd name="T30" fmla="*/ 570 w 2982"/>
                <a:gd name="T31" fmla="*/ 3779 h 5955"/>
                <a:gd name="T32" fmla="*/ 690 w 2982"/>
                <a:gd name="T33" fmla="*/ 4072 h 5955"/>
                <a:gd name="T34" fmla="*/ 844 w 2982"/>
                <a:gd name="T35" fmla="*/ 4345 h 5955"/>
                <a:gd name="T36" fmla="*/ 1028 w 2982"/>
                <a:gd name="T37" fmla="*/ 4598 h 5955"/>
                <a:gd name="T38" fmla="*/ 1242 w 2982"/>
                <a:gd name="T39" fmla="*/ 4824 h 5955"/>
                <a:gd name="T40" fmla="*/ 1483 w 2982"/>
                <a:gd name="T41" fmla="*/ 5024 h 5955"/>
                <a:gd name="T42" fmla="*/ 1745 w 2982"/>
                <a:gd name="T43" fmla="*/ 5192 h 5955"/>
                <a:gd name="T44" fmla="*/ 2031 w 2982"/>
                <a:gd name="T45" fmla="*/ 5330 h 5955"/>
                <a:gd name="T46" fmla="*/ 2333 w 2982"/>
                <a:gd name="T47" fmla="*/ 5431 h 5955"/>
                <a:gd name="T48" fmla="*/ 2650 w 2982"/>
                <a:gd name="T49" fmla="*/ 5492 h 5955"/>
                <a:gd name="T50" fmla="*/ 2982 w 2982"/>
                <a:gd name="T51" fmla="*/ 5514 h 5955"/>
                <a:gd name="T52" fmla="*/ 2801 w 2982"/>
                <a:gd name="T53" fmla="*/ 5950 h 5955"/>
                <a:gd name="T54" fmla="*/ 2446 w 2982"/>
                <a:gd name="T55" fmla="*/ 5906 h 5955"/>
                <a:gd name="T56" fmla="*/ 2107 w 2982"/>
                <a:gd name="T57" fmla="*/ 5825 h 5955"/>
                <a:gd name="T58" fmla="*/ 1783 w 2982"/>
                <a:gd name="T59" fmla="*/ 5704 h 5955"/>
                <a:gd name="T60" fmla="*/ 1477 w 2982"/>
                <a:gd name="T61" fmla="*/ 5548 h 5955"/>
                <a:gd name="T62" fmla="*/ 1195 w 2982"/>
                <a:gd name="T63" fmla="*/ 5359 h 5955"/>
                <a:gd name="T64" fmla="*/ 934 w 2982"/>
                <a:gd name="T65" fmla="*/ 5142 h 5955"/>
                <a:gd name="T66" fmla="*/ 702 w 2982"/>
                <a:gd name="T67" fmla="*/ 4894 h 5955"/>
                <a:gd name="T68" fmla="*/ 498 w 2982"/>
                <a:gd name="T69" fmla="*/ 4623 h 5955"/>
                <a:gd name="T70" fmla="*/ 324 w 2982"/>
                <a:gd name="T71" fmla="*/ 4328 h 5955"/>
                <a:gd name="T72" fmla="*/ 186 w 2982"/>
                <a:gd name="T73" fmla="*/ 4016 h 5955"/>
                <a:gd name="T74" fmla="*/ 83 w 2982"/>
                <a:gd name="T75" fmla="*/ 3683 h 5955"/>
                <a:gd name="T76" fmla="*/ 22 w 2982"/>
                <a:gd name="T77" fmla="*/ 3336 h 5955"/>
                <a:gd name="T78" fmla="*/ 0 w 2982"/>
                <a:gd name="T79" fmla="*/ 2977 h 5955"/>
                <a:gd name="T80" fmla="*/ 22 w 2982"/>
                <a:gd name="T81" fmla="*/ 2619 h 5955"/>
                <a:gd name="T82" fmla="*/ 83 w 2982"/>
                <a:gd name="T83" fmla="*/ 2272 h 5955"/>
                <a:gd name="T84" fmla="*/ 186 w 2982"/>
                <a:gd name="T85" fmla="*/ 1939 h 5955"/>
                <a:gd name="T86" fmla="*/ 324 w 2982"/>
                <a:gd name="T87" fmla="*/ 1625 h 5955"/>
                <a:gd name="T88" fmla="*/ 498 w 2982"/>
                <a:gd name="T89" fmla="*/ 1332 h 5955"/>
                <a:gd name="T90" fmla="*/ 702 w 2982"/>
                <a:gd name="T91" fmla="*/ 1059 h 5955"/>
                <a:gd name="T92" fmla="*/ 934 w 2982"/>
                <a:gd name="T93" fmla="*/ 813 h 5955"/>
                <a:gd name="T94" fmla="*/ 1195 w 2982"/>
                <a:gd name="T95" fmla="*/ 595 h 5955"/>
                <a:gd name="T96" fmla="*/ 1477 w 2982"/>
                <a:gd name="T97" fmla="*/ 407 h 5955"/>
                <a:gd name="T98" fmla="*/ 1783 w 2982"/>
                <a:gd name="T99" fmla="*/ 251 h 5955"/>
                <a:gd name="T100" fmla="*/ 2107 w 2982"/>
                <a:gd name="T101" fmla="*/ 130 h 5955"/>
                <a:gd name="T102" fmla="*/ 2446 w 2982"/>
                <a:gd name="T103" fmla="*/ 47 h 5955"/>
                <a:gd name="T104" fmla="*/ 2801 w 2982"/>
                <a:gd name="T105" fmla="*/ 5 h 5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solidFill>
              <a:srgbClr val="003C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0"/>
            <p:cNvSpPr>
              <a:spLocks noEditPoints="1"/>
            </p:cNvSpPr>
            <p:nvPr userDrawn="1"/>
          </p:nvSpPr>
          <p:spPr bwMode="auto">
            <a:xfrm>
              <a:off x="2997201" y="971551"/>
              <a:ext cx="3659188" cy="3322638"/>
            </a:xfrm>
            <a:custGeom>
              <a:avLst/>
              <a:gdLst>
                <a:gd name="T0" fmla="*/ 2953 w 4611"/>
                <a:gd name="T1" fmla="*/ 3810 h 4186"/>
                <a:gd name="T2" fmla="*/ 3029 w 4611"/>
                <a:gd name="T3" fmla="*/ 3616 h 4186"/>
                <a:gd name="T4" fmla="*/ 1209 w 4611"/>
                <a:gd name="T5" fmla="*/ 3792 h 4186"/>
                <a:gd name="T6" fmla="*/ 3124 w 4611"/>
                <a:gd name="T7" fmla="*/ 3311 h 4186"/>
                <a:gd name="T8" fmla="*/ 1054 w 4611"/>
                <a:gd name="T9" fmla="*/ 3190 h 4186"/>
                <a:gd name="T10" fmla="*/ 2301 w 4611"/>
                <a:gd name="T11" fmla="*/ 3291 h 4186"/>
                <a:gd name="T12" fmla="*/ 2357 w 4611"/>
                <a:gd name="T13" fmla="*/ 3414 h 4186"/>
                <a:gd name="T14" fmla="*/ 1924 w 4611"/>
                <a:gd name="T15" fmla="*/ 3061 h 4186"/>
                <a:gd name="T16" fmla="*/ 1292 w 4611"/>
                <a:gd name="T17" fmla="*/ 3049 h 4186"/>
                <a:gd name="T18" fmla="*/ 3208 w 4611"/>
                <a:gd name="T19" fmla="*/ 3201 h 4186"/>
                <a:gd name="T20" fmla="*/ 1604 w 4611"/>
                <a:gd name="T21" fmla="*/ 2893 h 4186"/>
                <a:gd name="T22" fmla="*/ 3735 w 4611"/>
                <a:gd name="T23" fmla="*/ 2758 h 4186"/>
                <a:gd name="T24" fmla="*/ 1215 w 4611"/>
                <a:gd name="T25" fmla="*/ 2872 h 4186"/>
                <a:gd name="T26" fmla="*/ 261 w 4611"/>
                <a:gd name="T27" fmla="*/ 2570 h 4186"/>
                <a:gd name="T28" fmla="*/ 3400 w 4611"/>
                <a:gd name="T29" fmla="*/ 2944 h 4186"/>
                <a:gd name="T30" fmla="*/ 3821 w 4611"/>
                <a:gd name="T31" fmla="*/ 2458 h 4186"/>
                <a:gd name="T32" fmla="*/ 802 w 4611"/>
                <a:gd name="T33" fmla="*/ 2434 h 4186"/>
                <a:gd name="T34" fmla="*/ 4611 w 4611"/>
                <a:gd name="T35" fmla="*/ 2479 h 4186"/>
                <a:gd name="T36" fmla="*/ 3680 w 4611"/>
                <a:gd name="T37" fmla="*/ 2463 h 4186"/>
                <a:gd name="T38" fmla="*/ 4296 w 4611"/>
                <a:gd name="T39" fmla="*/ 2378 h 4186"/>
                <a:gd name="T40" fmla="*/ 871 w 4611"/>
                <a:gd name="T41" fmla="*/ 2060 h 4186"/>
                <a:gd name="T42" fmla="*/ 380 w 4611"/>
                <a:gd name="T43" fmla="*/ 2060 h 4186"/>
                <a:gd name="T44" fmla="*/ 467 w 4611"/>
                <a:gd name="T45" fmla="*/ 2058 h 4186"/>
                <a:gd name="T46" fmla="*/ 706 w 4611"/>
                <a:gd name="T47" fmla="*/ 2015 h 4186"/>
                <a:gd name="T48" fmla="*/ 2234 w 4611"/>
                <a:gd name="T49" fmla="*/ 3032 h 4186"/>
                <a:gd name="T50" fmla="*/ 3128 w 4611"/>
                <a:gd name="T51" fmla="*/ 3116 h 4186"/>
                <a:gd name="T52" fmla="*/ 2085 w 4611"/>
                <a:gd name="T53" fmla="*/ 2917 h 4186"/>
                <a:gd name="T54" fmla="*/ 2529 w 4611"/>
                <a:gd name="T55" fmla="*/ 2178 h 4186"/>
                <a:gd name="T56" fmla="*/ 2422 w 4611"/>
                <a:gd name="T57" fmla="*/ 2055 h 4186"/>
                <a:gd name="T58" fmla="*/ 1655 w 4611"/>
                <a:gd name="T59" fmla="*/ 2447 h 4186"/>
                <a:gd name="T60" fmla="*/ 3108 w 4611"/>
                <a:gd name="T61" fmla="*/ 2689 h 4186"/>
                <a:gd name="T62" fmla="*/ 2969 w 4611"/>
                <a:gd name="T63" fmla="*/ 2098 h 4186"/>
                <a:gd name="T64" fmla="*/ 3919 w 4611"/>
                <a:gd name="T65" fmla="*/ 1876 h 4186"/>
                <a:gd name="T66" fmla="*/ 1790 w 4611"/>
                <a:gd name="T67" fmla="*/ 2179 h 4186"/>
                <a:gd name="T68" fmla="*/ 1944 w 4611"/>
                <a:gd name="T69" fmla="*/ 1834 h 4186"/>
                <a:gd name="T70" fmla="*/ 3845 w 4611"/>
                <a:gd name="T71" fmla="*/ 1793 h 4186"/>
                <a:gd name="T72" fmla="*/ 2991 w 4611"/>
                <a:gd name="T73" fmla="*/ 2019 h 4186"/>
                <a:gd name="T74" fmla="*/ 1960 w 4611"/>
                <a:gd name="T75" fmla="*/ 1710 h 4186"/>
                <a:gd name="T76" fmla="*/ 3765 w 4611"/>
                <a:gd name="T77" fmla="*/ 1688 h 4186"/>
                <a:gd name="T78" fmla="*/ 2600 w 4611"/>
                <a:gd name="T79" fmla="*/ 1610 h 4186"/>
                <a:gd name="T80" fmla="*/ 3421 w 4611"/>
                <a:gd name="T81" fmla="*/ 1822 h 4186"/>
                <a:gd name="T82" fmla="*/ 2933 w 4611"/>
                <a:gd name="T83" fmla="*/ 1316 h 4186"/>
                <a:gd name="T84" fmla="*/ 641 w 4611"/>
                <a:gd name="T85" fmla="*/ 1458 h 4186"/>
                <a:gd name="T86" fmla="*/ 1868 w 4611"/>
                <a:gd name="T87" fmla="*/ 1323 h 4186"/>
                <a:gd name="T88" fmla="*/ 4480 w 4611"/>
                <a:gd name="T89" fmla="*/ 1120 h 4186"/>
                <a:gd name="T90" fmla="*/ 1966 w 4611"/>
                <a:gd name="T91" fmla="*/ 1194 h 4186"/>
                <a:gd name="T92" fmla="*/ 2438 w 4611"/>
                <a:gd name="T93" fmla="*/ 1310 h 4186"/>
                <a:gd name="T94" fmla="*/ 2310 w 4611"/>
                <a:gd name="T95" fmla="*/ 1296 h 4186"/>
                <a:gd name="T96" fmla="*/ 3829 w 4611"/>
                <a:gd name="T97" fmla="*/ 1390 h 4186"/>
                <a:gd name="T98" fmla="*/ 3704 w 4611"/>
                <a:gd name="T99" fmla="*/ 1003 h 4186"/>
                <a:gd name="T100" fmla="*/ 3175 w 4611"/>
                <a:gd name="T101" fmla="*/ 1323 h 4186"/>
                <a:gd name="T102" fmla="*/ 3548 w 4611"/>
                <a:gd name="T103" fmla="*/ 858 h 4186"/>
                <a:gd name="T104" fmla="*/ 3369 w 4611"/>
                <a:gd name="T105" fmla="*/ 951 h 4186"/>
                <a:gd name="T106" fmla="*/ 1028 w 4611"/>
                <a:gd name="T107" fmla="*/ 1339 h 4186"/>
                <a:gd name="T108" fmla="*/ 2721 w 4611"/>
                <a:gd name="T109" fmla="*/ 723 h 4186"/>
                <a:gd name="T110" fmla="*/ 1401 w 4611"/>
                <a:gd name="T111" fmla="*/ 613 h 4186"/>
                <a:gd name="T112" fmla="*/ 1370 w 4611"/>
                <a:gd name="T113" fmla="*/ 528 h 4186"/>
                <a:gd name="T114" fmla="*/ 1302 w 4611"/>
                <a:gd name="T115" fmla="*/ 435 h 4186"/>
                <a:gd name="T116" fmla="*/ 3159 w 4611"/>
                <a:gd name="T117" fmla="*/ 875 h 4186"/>
                <a:gd name="T118" fmla="*/ 1169 w 4611"/>
                <a:gd name="T119" fmla="*/ 392 h 4186"/>
                <a:gd name="T120" fmla="*/ 1213 w 4611"/>
                <a:gd name="T121" fmla="*/ 1697 h 4186"/>
                <a:gd name="T122" fmla="*/ 2766 w 4611"/>
                <a:gd name="T123" fmla="*/ 508 h 4186"/>
                <a:gd name="T124" fmla="*/ 1535 w 4611"/>
                <a:gd name="T125" fmla="*/ 898 h 4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solidFill>
              <a:srgbClr val="A88C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7" r:id="rId1"/>
    <p:sldLayoutId id="2147484766" r:id="rId2"/>
    <p:sldLayoutId id="2147484767" r:id="rId3"/>
    <p:sldLayoutId id="2147484768" r:id="rId4"/>
    <p:sldLayoutId id="2147484769" r:id="rId5"/>
    <p:sldLayoutId id="2147484770" r:id="rId6"/>
    <p:sldLayoutId id="2147484771" r:id="rId7"/>
    <p:sldLayoutId id="2147484772" r:id="rId8"/>
    <p:sldLayoutId id="2147484773" r:id="rId9"/>
    <p:sldLayoutId id="2147484774" r:id="rId10"/>
    <p:sldLayoutId id="2147484775" r:id="rId11"/>
  </p:sldLayoutIdLst>
  <p:transition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9pPr>
    </p:titleStyle>
    <p:bodyStyle>
      <a:lvl1pPr marL="269875" indent="-269875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Arial" pitchFamily="34" charset="0"/>
        <a:buChar char="■"/>
        <a:defRPr sz="2000" b="1">
          <a:solidFill>
            <a:srgbClr val="003CA0"/>
          </a:solidFill>
          <a:latin typeface="+mn-lt"/>
          <a:ea typeface="+mn-ea"/>
          <a:cs typeface="+mn-cs"/>
        </a:defRPr>
      </a:lvl1pPr>
      <a:lvl2pPr marL="719138" indent="-269875" algn="just" rtl="0" eaLnBrk="0" fontAlgn="base" hangingPunct="0">
        <a:spcBef>
          <a:spcPct val="20000"/>
        </a:spcBef>
        <a:spcAft>
          <a:spcPct val="0"/>
        </a:spcAft>
        <a:buClr>
          <a:srgbClr val="95642F"/>
        </a:buClr>
        <a:buSzPct val="85000"/>
        <a:buFont typeface="Arial" pitchFamily="34" charset="0"/>
        <a:buChar char="▬"/>
        <a:defRPr sz="1600" b="1">
          <a:solidFill>
            <a:schemeClr val="tx1"/>
          </a:solidFill>
          <a:latin typeface="+mn-lt"/>
        </a:defRPr>
      </a:lvl2pPr>
      <a:lvl3pPr marL="1077913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200" b="1">
          <a:solidFill>
            <a:schemeClr val="tx1"/>
          </a:solidFill>
          <a:latin typeface="+mn-lt"/>
        </a:defRPr>
      </a:lvl3pPr>
      <a:lvl4pPr marL="1436688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4pPr>
      <a:lvl5pPr marL="1795463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5pPr>
      <a:lvl6pPr marL="22526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6pPr>
      <a:lvl7pPr marL="27098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7pPr>
      <a:lvl8pPr marL="31670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8pPr>
      <a:lvl9pPr marL="36242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hyperlink" Target="mailto:yasko-dv@so-ups.r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5070185" y="446246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ru-RU" sz="1800" b="0"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3075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Разработка профиля </a:t>
            </a:r>
            <a:br>
              <a:rPr lang="ru-RU" dirty="0"/>
            </a:br>
            <a:r>
              <a:rPr lang="ru-RU" dirty="0"/>
              <a:t>информационной модели </a:t>
            </a:r>
            <a:br>
              <a:rPr lang="ru-RU" dirty="0"/>
            </a:br>
            <a:r>
              <a:rPr lang="ru-RU" dirty="0"/>
              <a:t>для расчётов токов короткого замыкания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08001" y="4196734"/>
            <a:ext cx="8277225" cy="682229"/>
          </a:xfrm>
        </p:spPr>
        <p:txBody>
          <a:bodyPr/>
          <a:lstStyle/>
          <a:p>
            <a:r>
              <a:rPr lang="ru-RU" altLang="ru-RU" dirty="0"/>
              <a:t>Ясько Дмитрий Валериевич</a:t>
            </a:r>
          </a:p>
          <a:p>
            <a:r>
              <a:rPr lang="ru-RU" altLang="ru-RU" dirty="0"/>
              <a:t>Заместитель начальника службы РЗА </a:t>
            </a:r>
          </a:p>
          <a:p>
            <a:r>
              <a:rPr lang="ru-RU" altLang="ru-RU" dirty="0"/>
              <a:t>АО «СО ЕЭС»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84212" y="21472"/>
            <a:ext cx="799782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dirty="0"/>
              <a:t>Конференция «</a:t>
            </a:r>
            <a:r>
              <a:rPr lang="en-US" altLang="ru-RU" sz="1000" dirty="0"/>
              <a:t>CIM </a:t>
            </a:r>
            <a:r>
              <a:rPr lang="ru-RU" altLang="ru-RU" sz="1000" dirty="0"/>
              <a:t>в России и мире»</a:t>
            </a:r>
          </a:p>
          <a:p>
            <a:pPr algn="ctr">
              <a:spcBef>
                <a:spcPct val="10000"/>
              </a:spcBef>
            </a:pPr>
            <a:r>
              <a:rPr lang="ru-RU" altLang="ru-RU" sz="1000" dirty="0"/>
              <a:t>Сочи, 09-11 февраля 2022 года</a:t>
            </a:r>
          </a:p>
        </p:txBody>
      </p:sp>
      <p:sp>
        <p:nvSpPr>
          <p:cNvPr id="8" name="Line 13">
            <a:extLst>
              <a:ext uri="{FF2B5EF4-FFF2-40B4-BE49-F238E27FC236}">
                <a16:creationId xmlns:a16="http://schemas.microsoft.com/office/drawing/2014/main" id="{30EB5AF6-A37B-465D-A073-C5CF5D4BC7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001" y="4141966"/>
            <a:ext cx="8174036" cy="0"/>
          </a:xfrm>
          <a:prstGeom prst="line">
            <a:avLst/>
          </a:prstGeom>
          <a:noFill/>
          <a:ln w="38100">
            <a:solidFill>
              <a:srgbClr val="003C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Выводы</a:t>
            </a:r>
          </a:p>
        </p:txBody>
      </p:sp>
      <p:sp>
        <p:nvSpPr>
          <p:cNvPr id="6147" name="Номер слайда 3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B985A3-7E0E-4BF9-B5E8-B3D37895710C}" type="slidenum">
              <a:rPr lang="ru-RU" altLang="ru-RU" sz="1500">
                <a:solidFill>
                  <a:srgbClr val="95642F"/>
                </a:solidFill>
              </a:rPr>
              <a:pPr/>
              <a:t>10</a:t>
            </a:fld>
            <a:endParaRPr lang="ru-RU" altLang="ru-RU" sz="1500">
              <a:solidFill>
                <a:srgbClr val="95642F"/>
              </a:solidFill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EDE72580-86C9-450C-909D-5F9D8CEC77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665" y="1055785"/>
            <a:ext cx="8722879" cy="3845071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ru-RU" altLang="ru-RU" sz="1800" dirty="0"/>
              <a:t>Требуется расширение / изменение Единой информационной модели в части классов и атрибутов, необходимых для решения задач, связанных с расчетом токов КЗ.</a:t>
            </a:r>
          </a:p>
          <a:p>
            <a:pPr>
              <a:spcBef>
                <a:spcPts val="1800"/>
              </a:spcBef>
            </a:pPr>
            <a:r>
              <a:rPr lang="ru-RU" altLang="ru-RU" sz="1800" dirty="0"/>
              <a:t>Требуется организация пилотного внедрения технологии использования данных Единой информационной модели в задачах расчета ТКЗ одновременно с доработкой ПО для расчета ТКЗ в части использования данных </a:t>
            </a:r>
            <a:r>
              <a:rPr lang="en-US" altLang="ru-RU" sz="1800" dirty="0"/>
              <a:t>CIM.</a:t>
            </a:r>
            <a:endParaRPr lang="ru-RU" altLang="ru-RU" sz="1800" dirty="0"/>
          </a:p>
          <a:p>
            <a:pPr>
              <a:spcBef>
                <a:spcPts val="1800"/>
              </a:spcBef>
            </a:pPr>
            <a:r>
              <a:rPr lang="ru-RU" altLang="ru-RU" sz="1800" dirty="0"/>
              <a:t>Требуется стандартизация информационной модели с внесением изменений / дополнений в ГОСТ Р 58651</a:t>
            </a:r>
            <a:r>
              <a:rPr lang="en-US" altLang="ru-RU" sz="1800" dirty="0"/>
              <a:t> </a:t>
            </a:r>
            <a:r>
              <a:rPr lang="ru-RU" altLang="ru-RU" sz="1800" dirty="0"/>
              <a:t>(по результатам успешного пилотного внедрения).</a:t>
            </a:r>
          </a:p>
          <a:p>
            <a:pPr>
              <a:spcBef>
                <a:spcPts val="1800"/>
              </a:spcBef>
            </a:pP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3971867211"/>
      </p:ext>
    </p:extLst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155FA1-7917-460B-9D33-A2268EAC3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7" y="0"/>
            <a:ext cx="9127097" cy="5143499"/>
          </a:xfrm>
          <a:prstGeom prst="rect">
            <a:avLst/>
          </a:prstGeom>
        </p:spPr>
      </p:pic>
      <p:sp>
        <p:nvSpPr>
          <p:cNvPr id="27651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468312" y="2518144"/>
            <a:ext cx="8207375" cy="1523256"/>
          </a:xfrm>
        </p:spPr>
        <p:txBody>
          <a:bodyPr/>
          <a:lstStyle/>
          <a:p>
            <a:pPr eaLnBrk="1" hangingPunct="1"/>
            <a:r>
              <a:rPr lang="ru-RU" dirty="0"/>
              <a:t>Спасибо за внимание</a:t>
            </a:r>
          </a:p>
        </p:txBody>
      </p:sp>
      <p:sp>
        <p:nvSpPr>
          <p:cNvPr id="27652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508001" y="4124989"/>
            <a:ext cx="8167686" cy="707231"/>
          </a:xfrm>
        </p:spPr>
        <p:txBody>
          <a:bodyPr/>
          <a:lstStyle/>
          <a:p>
            <a:r>
              <a:rPr lang="ru-RU" altLang="ru-RU" dirty="0"/>
              <a:t>Ясько Дмитрий Валериевич</a:t>
            </a:r>
          </a:p>
          <a:p>
            <a:r>
              <a:rPr lang="ru-RU" altLang="ru-RU" dirty="0"/>
              <a:t>Заместитель начальника службы РЗА АО «СО ЕЭС»</a:t>
            </a:r>
          </a:p>
          <a:p>
            <a:pPr eaLnBrk="1" hangingPunct="1"/>
            <a:r>
              <a:rPr lang="en-US" altLang="ru-RU" dirty="0">
                <a:hlinkClick r:id="rId4"/>
              </a:rPr>
              <a:t>yasko-dv@so-ups.ru</a:t>
            </a:r>
            <a:r>
              <a:rPr lang="ru-RU" altLang="ru-RU" dirty="0"/>
              <a:t>, +74956278385, +79154634712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8847" y="1559423"/>
            <a:ext cx="5192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3CA0"/>
                </a:solidFill>
              </a:rPr>
              <a:t>www.so-ups.ru</a:t>
            </a:r>
          </a:p>
          <a:p>
            <a:pPr algn="ctr"/>
            <a:r>
              <a:rPr lang="ru-RU" sz="1600" dirty="0">
                <a:solidFill>
                  <a:srgbClr val="003CA0"/>
                </a:solidFill>
              </a:rPr>
              <a:t>Оперативная информация о работе ЕЭС России</a:t>
            </a:r>
          </a:p>
        </p:txBody>
      </p:sp>
      <p:sp>
        <p:nvSpPr>
          <p:cNvPr id="9" name="Line 13">
            <a:extLst>
              <a:ext uri="{FF2B5EF4-FFF2-40B4-BE49-F238E27FC236}">
                <a16:creationId xmlns:a16="http://schemas.microsoft.com/office/drawing/2014/main" id="{BB48F437-9693-46E1-9D3A-389125C1F9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001" y="4095223"/>
            <a:ext cx="8174036" cy="0"/>
          </a:xfrm>
          <a:prstGeom prst="line">
            <a:avLst/>
          </a:prstGeom>
          <a:noFill/>
          <a:ln w="38100">
            <a:solidFill>
              <a:srgbClr val="003C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1EE3B5-4B84-4C22-B8B1-ED9C51F797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5184" y="1209697"/>
            <a:ext cx="1438120" cy="143811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Постановка задачи</a:t>
            </a:r>
          </a:p>
        </p:txBody>
      </p:sp>
      <p:sp>
        <p:nvSpPr>
          <p:cNvPr id="6147" name="Номер слайда 3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B985A3-7E0E-4BF9-B5E8-B3D37895710C}" type="slidenum">
              <a:rPr lang="ru-RU" altLang="ru-RU" sz="1500">
                <a:solidFill>
                  <a:srgbClr val="95642F"/>
                </a:solidFill>
              </a:rPr>
              <a:pPr/>
              <a:t>2</a:t>
            </a:fld>
            <a:endParaRPr lang="ru-RU" altLang="ru-RU" sz="1500">
              <a:solidFill>
                <a:srgbClr val="95642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D563A1-A34D-4AA8-A985-F24BA5ACC756}"/>
              </a:ext>
            </a:extLst>
          </p:cNvPr>
          <p:cNvSpPr txBox="1"/>
          <p:nvPr/>
        </p:nvSpPr>
        <p:spPr>
          <a:xfrm>
            <a:off x="144034" y="2014204"/>
            <a:ext cx="72043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accent6"/>
                </a:solidFill>
              </a:rPr>
              <a:t>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3C958C-83B6-411E-9C16-8E8568FAF009}"/>
              </a:ext>
            </a:extLst>
          </p:cNvPr>
          <p:cNvSpPr txBox="1"/>
          <p:nvPr/>
        </p:nvSpPr>
        <p:spPr>
          <a:xfrm>
            <a:off x="806307" y="992095"/>
            <a:ext cx="3983181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altLang="ru-RU" sz="1800" dirty="0">
                <a:solidFill>
                  <a:srgbClr val="C00000"/>
                </a:solidFill>
              </a:rPr>
              <a:t>Сформированная</a:t>
            </a:r>
            <a:r>
              <a:rPr lang="ru-RU" altLang="ru-RU" sz="1800" dirty="0">
                <a:solidFill>
                  <a:schemeClr val="accent2"/>
                </a:solidFill>
              </a:rPr>
              <a:t> и актуализируемая </a:t>
            </a:r>
            <a:r>
              <a:rPr lang="ru-RU" altLang="ru-RU" sz="1800" dirty="0">
                <a:solidFill>
                  <a:srgbClr val="C00000"/>
                </a:solidFill>
              </a:rPr>
              <a:t>Единая информационная модель </a:t>
            </a:r>
            <a:r>
              <a:rPr lang="ru-RU" altLang="ru-RU" sz="1800" dirty="0">
                <a:solidFill>
                  <a:schemeClr val="accent2"/>
                </a:solidFill>
              </a:rPr>
              <a:t>(топология + </a:t>
            </a:r>
            <a:r>
              <a:rPr lang="en-US" altLang="ru-RU" sz="1800" dirty="0">
                <a:solidFill>
                  <a:schemeClr val="accent2"/>
                </a:solidFill>
              </a:rPr>
              <a:t>~</a:t>
            </a:r>
            <a:r>
              <a:rPr lang="ru-RU" altLang="ru-RU" sz="1800" dirty="0">
                <a:solidFill>
                  <a:schemeClr val="accent2"/>
                </a:solidFill>
              </a:rPr>
              <a:t>70% данных, необходимых для расчетов ТКЗ)</a:t>
            </a:r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E6118B-BE3E-4C09-A1CC-0FBCB9D566FA}"/>
              </a:ext>
            </a:extLst>
          </p:cNvPr>
          <p:cNvSpPr txBox="1"/>
          <p:nvPr/>
        </p:nvSpPr>
        <p:spPr>
          <a:xfrm>
            <a:off x="806307" y="2657311"/>
            <a:ext cx="398318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ru-RU" altLang="ru-RU" dirty="0">
                <a:solidFill>
                  <a:srgbClr val="C00000"/>
                </a:solidFill>
              </a:rPr>
              <a:t>Необходимость автоматизации </a:t>
            </a:r>
            <a:r>
              <a:rPr lang="ru-RU" altLang="ru-RU" dirty="0"/>
              <a:t>процессов</a:t>
            </a:r>
            <a:r>
              <a:rPr lang="ru-RU" altLang="ru-RU" dirty="0">
                <a:solidFill>
                  <a:srgbClr val="C00000"/>
                </a:solidFill>
              </a:rPr>
              <a:t> </a:t>
            </a:r>
            <a:r>
              <a:rPr lang="ru-RU" altLang="ru-RU" dirty="0"/>
              <a:t>расчетов токов КЗ и параметров настройки устройств РЗА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991986-B6B7-4093-BD18-B47A70634B15}"/>
              </a:ext>
            </a:extLst>
          </p:cNvPr>
          <p:cNvSpPr txBox="1"/>
          <p:nvPr/>
        </p:nvSpPr>
        <p:spPr>
          <a:xfrm>
            <a:off x="806307" y="4045529"/>
            <a:ext cx="3983181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1800">
                <a:solidFill>
                  <a:schemeClr val="accent2"/>
                </a:solidFill>
              </a:defRPr>
            </a:lvl1pPr>
          </a:lstStyle>
          <a:p>
            <a:pPr>
              <a:spcBef>
                <a:spcPts val="1800"/>
              </a:spcBef>
            </a:pPr>
            <a:r>
              <a:rPr lang="ru-RU" altLang="ru-RU" dirty="0">
                <a:solidFill>
                  <a:srgbClr val="C00000"/>
                </a:solidFill>
              </a:rPr>
              <a:t>Параллельное внедрение </a:t>
            </a:r>
            <a:r>
              <a:rPr lang="ru-RU" altLang="ru-RU" dirty="0"/>
              <a:t>в СО </a:t>
            </a:r>
            <a:r>
              <a:rPr lang="ru-RU" altLang="ru-RU" dirty="0">
                <a:solidFill>
                  <a:srgbClr val="FF0000"/>
                </a:solidFill>
              </a:rPr>
              <a:t> </a:t>
            </a:r>
            <a:r>
              <a:rPr lang="ru-RU" altLang="ru-RU" dirty="0">
                <a:solidFill>
                  <a:srgbClr val="C00000"/>
                </a:solidFill>
              </a:rPr>
              <a:t>двух ПО </a:t>
            </a:r>
            <a:r>
              <a:rPr lang="ru-RU" altLang="ru-RU" dirty="0"/>
              <a:t>для расчетов ТКЗ + ПО для анализа работы РЗА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162604-721E-4126-83CF-457FE545FE90}"/>
              </a:ext>
            </a:extLst>
          </p:cNvPr>
          <p:cNvSpPr txBox="1"/>
          <p:nvPr/>
        </p:nvSpPr>
        <p:spPr>
          <a:xfrm>
            <a:off x="144033" y="3406586"/>
            <a:ext cx="72043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accent6"/>
                </a:solidFill>
              </a:rPr>
              <a:t>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97F033-83DA-4E29-900E-E50605597E3B}"/>
              </a:ext>
            </a:extLst>
          </p:cNvPr>
          <p:cNvSpPr txBox="1"/>
          <p:nvPr/>
        </p:nvSpPr>
        <p:spPr>
          <a:xfrm>
            <a:off x="4833144" y="2469423"/>
            <a:ext cx="72043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accent6"/>
                </a:solidFill>
              </a:rPr>
              <a:t>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9CD025-97C9-4A3B-9D4C-F718C3BD6561}"/>
              </a:ext>
            </a:extLst>
          </p:cNvPr>
          <p:cNvSpPr txBox="1"/>
          <p:nvPr/>
        </p:nvSpPr>
        <p:spPr>
          <a:xfrm>
            <a:off x="5597237" y="2014204"/>
            <a:ext cx="3214255" cy="2031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C00000"/>
                </a:solidFill>
              </a:rPr>
              <a:t>Необходимость создания единого профиля </a:t>
            </a:r>
            <a:r>
              <a:rPr lang="ru-RU" sz="1800" dirty="0">
                <a:solidFill>
                  <a:schemeClr val="accent2"/>
                </a:solidFill>
              </a:rPr>
              <a:t>обмена данными о параметрах элементов схем замещения </a:t>
            </a:r>
            <a:r>
              <a:rPr lang="ru-RU" sz="1800" dirty="0">
                <a:solidFill>
                  <a:srgbClr val="C00000"/>
                </a:solidFill>
              </a:rPr>
              <a:t>для расчета токов КЗ</a:t>
            </a:r>
            <a:r>
              <a:rPr lang="ru-RU" sz="1800" dirty="0">
                <a:solidFill>
                  <a:schemeClr val="accent2"/>
                </a:solidFill>
              </a:rPr>
              <a:t> и параметров настройки устройств РЗА</a:t>
            </a:r>
          </a:p>
        </p:txBody>
      </p:sp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74CD83-B390-46A0-BDE3-B94AC2994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88" y="1567543"/>
            <a:ext cx="8421448" cy="2695587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D5229E2E-3D81-4B89-AD48-E2DCD9A1A1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1924" y="997723"/>
            <a:ext cx="8800152" cy="3980447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ru-RU" altLang="ru-RU" sz="1400" dirty="0"/>
              <a:t>Необходимой и достаточной для расчета токов КЗ является модель вида «узлы-ветви».</a:t>
            </a:r>
          </a:p>
          <a:p>
            <a:pPr>
              <a:spcBef>
                <a:spcPts val="1800"/>
              </a:spcBef>
            </a:pPr>
            <a:endParaRPr lang="ru-RU" altLang="ru-RU" sz="1400" dirty="0"/>
          </a:p>
          <a:p>
            <a:pPr>
              <a:spcBef>
                <a:spcPts val="1800"/>
              </a:spcBef>
            </a:pPr>
            <a:endParaRPr lang="ru-RU" altLang="ru-RU" sz="1400" dirty="0"/>
          </a:p>
          <a:p>
            <a:pPr algn="l">
              <a:spcBef>
                <a:spcPts val="1800"/>
              </a:spcBef>
            </a:pPr>
            <a:endParaRPr lang="ru-RU" altLang="ru-RU" sz="1800" dirty="0"/>
          </a:p>
          <a:p>
            <a:pPr algn="l">
              <a:spcBef>
                <a:spcPts val="1800"/>
              </a:spcBef>
            </a:pPr>
            <a:endParaRPr lang="ru-RU" altLang="ru-RU" sz="1800" dirty="0"/>
          </a:p>
          <a:p>
            <a:pPr algn="l">
              <a:spcBef>
                <a:spcPts val="1800"/>
              </a:spcBef>
            </a:pPr>
            <a:endParaRPr lang="ru-RU" altLang="ru-RU" sz="1800" dirty="0"/>
          </a:p>
          <a:p>
            <a:pPr algn="l">
              <a:spcBef>
                <a:spcPts val="1800"/>
              </a:spcBef>
            </a:pPr>
            <a:endParaRPr lang="ru-RU" altLang="ru-RU" sz="1800" dirty="0"/>
          </a:p>
          <a:p>
            <a:pPr>
              <a:spcBef>
                <a:spcPts val="1800"/>
              </a:spcBef>
            </a:pPr>
            <a:r>
              <a:rPr lang="ru-RU" altLang="ru-RU" sz="1400" dirty="0"/>
              <a:t>Более сложное представление модели сети (+ коммутационные аппараты, + устройства РЗА) требуется для других технологических задач, решаемых с учетом результатов расчетов токов КЗ (выбор параметров настройки РЗА, анализ работы РЗА и т.д.)</a:t>
            </a:r>
          </a:p>
        </p:txBody>
      </p:sp>
      <p:sp>
        <p:nvSpPr>
          <p:cNvPr id="6146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Математические модели для расчета ТКЗ</a:t>
            </a:r>
          </a:p>
        </p:txBody>
      </p:sp>
      <p:sp>
        <p:nvSpPr>
          <p:cNvPr id="6147" name="Номер слайда 3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B985A3-7E0E-4BF9-B5E8-B3D37895710C}" type="slidenum">
              <a:rPr lang="ru-RU" altLang="ru-RU" sz="1500">
                <a:solidFill>
                  <a:srgbClr val="95642F"/>
                </a:solidFill>
              </a:rPr>
              <a:pPr/>
              <a:t>3</a:t>
            </a:fld>
            <a:endParaRPr lang="ru-RU" altLang="ru-RU" sz="1500">
              <a:solidFill>
                <a:srgbClr val="9564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185626"/>
      </p:ext>
    </p:ext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Объем информационной модели для расчета ТКЗ</a:t>
            </a:r>
          </a:p>
        </p:txBody>
      </p:sp>
      <p:sp>
        <p:nvSpPr>
          <p:cNvPr id="6147" name="Номер слайда 3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B985A3-7E0E-4BF9-B5E8-B3D37895710C}" type="slidenum">
              <a:rPr lang="ru-RU" altLang="ru-RU" sz="1500">
                <a:solidFill>
                  <a:srgbClr val="95642F"/>
                </a:solidFill>
              </a:rPr>
              <a:pPr/>
              <a:t>4</a:t>
            </a:fld>
            <a:endParaRPr lang="ru-RU" altLang="ru-RU" sz="1500">
              <a:solidFill>
                <a:srgbClr val="95642F"/>
              </a:solidFill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EDE72580-86C9-450C-909D-5F9D8CEC77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057" y="1055785"/>
            <a:ext cx="5547537" cy="3845071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ru-RU" altLang="ru-RU" sz="1400" dirty="0"/>
              <a:t>Инженерные методы расчета ТКЗ, используемые в специализированном ПО, разработанном в РФ и применяемом в диспетчерских центрах для расчетов ТКЗ в сети 110 </a:t>
            </a:r>
            <a:r>
              <a:rPr lang="ru-RU" altLang="ru-RU" sz="1400" dirty="0" err="1"/>
              <a:t>кВ</a:t>
            </a:r>
            <a:r>
              <a:rPr lang="ru-RU" altLang="ru-RU" sz="1400" dirty="0"/>
              <a:t> и выше, требуют минимального объема данных, представленных в виде простейшей информационной модели</a:t>
            </a:r>
          </a:p>
          <a:p>
            <a:pPr>
              <a:spcBef>
                <a:spcPts val="1800"/>
              </a:spcBef>
            </a:pPr>
            <a:r>
              <a:rPr lang="ru-RU" altLang="ru-RU" sz="1400" dirty="0"/>
              <a:t>Многолетний опыт эксплуатации ПО для расчетов ТКЗ и объем применяемых допущений при моделировании показывает достаточную точность получаемых результатов: в практике не отмечены случаи неправильной работы РЗА по причине недостаточной точности используемого метода расчета значений ТКЗ.</a:t>
            </a:r>
          </a:p>
          <a:p>
            <a:pPr>
              <a:spcBef>
                <a:spcPts val="1800"/>
              </a:spcBef>
            </a:pPr>
            <a:r>
              <a:rPr lang="ru-RU" altLang="ru-RU" sz="1400" dirty="0">
                <a:solidFill>
                  <a:srgbClr val="C00000"/>
                </a:solidFill>
              </a:rPr>
              <a:t>Точный учет электромагнитных переходных процессов требует иных методов расчета, расширенного объема информационной модели и пересмотра возможных допущений при моделировании.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47E500-CF0B-4A7E-8234-1A6103C587BE}"/>
              </a:ext>
            </a:extLst>
          </p:cNvPr>
          <p:cNvSpPr txBox="1"/>
          <p:nvPr/>
        </p:nvSpPr>
        <p:spPr>
          <a:xfrm>
            <a:off x="5605594" y="4051532"/>
            <a:ext cx="1711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dirty="0">
                <a:solidFill>
                  <a:srgbClr val="3399FF"/>
                </a:solidFill>
              </a:rPr>
              <a:t>Цветом</a:t>
            </a:r>
            <a:r>
              <a:rPr lang="ru-RU" sz="1000" b="0" dirty="0"/>
              <a:t> выделены опциональные классы и атрибуты, не являющиеся абсолютно необходимыми для расчета ТКЗ</a:t>
            </a:r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40EF8081-60F7-40EE-A514-00C950963398}"/>
              </a:ext>
            </a:extLst>
          </p:cNvPr>
          <p:cNvSpPr/>
          <p:nvPr/>
        </p:nvSpPr>
        <p:spPr bwMode="auto">
          <a:xfrm>
            <a:off x="2992582" y="2175322"/>
            <a:ext cx="755073" cy="214587"/>
          </a:xfrm>
          <a:prstGeom prst="rightArrow">
            <a:avLst>
              <a:gd name="adj1" fmla="val 50000"/>
              <a:gd name="adj2" fmla="val 79043"/>
            </a:avLst>
          </a:prstGeom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B2603A-FD59-4F08-94EB-05A2A4E55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183" y="976698"/>
            <a:ext cx="3231247" cy="384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87487"/>
      </p:ext>
    </p:extLst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Профиль для расчетов ТКЗ в стандартах </a:t>
            </a:r>
            <a:r>
              <a:rPr lang="en-US" altLang="ru-RU" dirty="0"/>
              <a:t>IEC</a:t>
            </a:r>
            <a:endParaRPr lang="ru-RU" altLang="ru-RU" dirty="0"/>
          </a:p>
        </p:txBody>
      </p:sp>
      <p:sp>
        <p:nvSpPr>
          <p:cNvPr id="6147" name="Номер слайда 3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B985A3-7E0E-4BF9-B5E8-B3D37895710C}" type="slidenum">
              <a:rPr lang="ru-RU" altLang="ru-RU" sz="1500">
                <a:solidFill>
                  <a:srgbClr val="95642F"/>
                </a:solidFill>
              </a:rPr>
              <a:pPr/>
              <a:t>5</a:t>
            </a:fld>
            <a:endParaRPr lang="ru-RU" altLang="ru-RU" sz="1500">
              <a:solidFill>
                <a:srgbClr val="95642F"/>
              </a:solidFill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EDE72580-86C9-450C-909D-5F9D8CEC77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665" y="1055785"/>
            <a:ext cx="8722879" cy="3845071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ru-RU" altLang="ru-RU" sz="1400" dirty="0"/>
              <a:t>Стандартом </a:t>
            </a:r>
            <a:r>
              <a:rPr lang="en-US" altLang="ru-RU" sz="1400" dirty="0">
                <a:solidFill>
                  <a:srgbClr val="C00000"/>
                </a:solidFill>
              </a:rPr>
              <a:t>IEC 61970-452</a:t>
            </a:r>
            <a:r>
              <a:rPr lang="ru-RU" altLang="ru-RU" sz="1400" dirty="0">
                <a:solidFill>
                  <a:srgbClr val="C00000"/>
                </a:solidFill>
              </a:rPr>
              <a:t>:2017</a:t>
            </a:r>
            <a:r>
              <a:rPr lang="en-US" altLang="ru-RU" sz="1400" dirty="0"/>
              <a:t> </a:t>
            </a:r>
            <a:r>
              <a:rPr lang="ru-RU" altLang="ru-RU" sz="1400" dirty="0"/>
              <a:t>«</a:t>
            </a:r>
            <a:r>
              <a:rPr lang="en-US" altLang="ru-RU" sz="1400" dirty="0"/>
              <a:t>CIM static transmission network model profiles</a:t>
            </a:r>
            <a:r>
              <a:rPr lang="ru-RU" altLang="ru-RU" sz="1400" dirty="0"/>
              <a:t>» </a:t>
            </a:r>
            <a:r>
              <a:rPr lang="ru-RU" altLang="ru-RU" sz="1400" dirty="0">
                <a:solidFill>
                  <a:srgbClr val="C00000"/>
                </a:solidFill>
              </a:rPr>
              <a:t>предусмотрен профиль</a:t>
            </a:r>
            <a:r>
              <a:rPr lang="en-US" altLang="ru-RU" sz="1400" dirty="0">
                <a:solidFill>
                  <a:srgbClr val="C00000"/>
                </a:solidFill>
              </a:rPr>
              <a:t> CIM</a:t>
            </a:r>
            <a:r>
              <a:rPr lang="ru-RU" altLang="ru-RU" sz="1400" dirty="0">
                <a:solidFill>
                  <a:srgbClr val="C00000"/>
                </a:solidFill>
              </a:rPr>
              <a:t> для расчетов ТКЗ </a:t>
            </a:r>
            <a:r>
              <a:rPr lang="ru-RU" altLang="ru-RU" sz="1400" dirty="0"/>
              <a:t>(</a:t>
            </a:r>
            <a:r>
              <a:rPr lang="en-US" altLang="ru-RU" sz="1400" dirty="0"/>
              <a:t>Short Circuit Profile)</a:t>
            </a:r>
            <a:r>
              <a:rPr lang="ru-RU" altLang="ru-RU" sz="1400" dirty="0"/>
              <a:t>.</a:t>
            </a:r>
          </a:p>
          <a:p>
            <a:pPr>
              <a:spcBef>
                <a:spcPts val="1800"/>
              </a:spcBef>
            </a:pPr>
            <a:r>
              <a:rPr lang="ru-RU" altLang="ru-RU" sz="1400" dirty="0"/>
              <a:t>Состав профиля для расчетов ТКЗ содержит классы для описания</a:t>
            </a:r>
            <a:r>
              <a:rPr lang="en-US" altLang="ru-RU" sz="1400" dirty="0"/>
              <a:t> </a:t>
            </a:r>
            <a:r>
              <a:rPr lang="ru-RU" altLang="ru-RU" sz="1400" dirty="0"/>
              <a:t>участков ЛЭП, взаимоиндукции между участками ЛЭП, электрических машин и основного электротехнического оборудования, секций шин, заземлителей, эквивалентных участков внешней электрической сети.</a:t>
            </a:r>
            <a:endParaRPr lang="ru-RU" altLang="ru-RU" sz="1000" dirty="0"/>
          </a:p>
          <a:p>
            <a:pPr>
              <a:spcBef>
                <a:spcPts val="1800"/>
              </a:spcBef>
            </a:pPr>
            <a:r>
              <a:rPr lang="ru-RU" altLang="ru-RU" sz="1400" dirty="0"/>
              <a:t>Стандарт </a:t>
            </a:r>
            <a:r>
              <a:rPr lang="en-US" altLang="ru-RU" sz="1400" dirty="0"/>
              <a:t>IEC 61970-452</a:t>
            </a:r>
            <a:r>
              <a:rPr lang="ru-RU" altLang="ru-RU" sz="1400" dirty="0"/>
              <a:t>:2017 не предполагает изолированного применения профиля для расчетов ТКЗ, поскольку данный профиль не включает исчерпывающего перечня необходимых классов; стандартом предполагается использования профиля для расчетов ТКЗ как дополнения к другим профилями, описанными в </a:t>
            </a:r>
            <a:r>
              <a:rPr lang="en-US" altLang="ru-RU" sz="1400" dirty="0"/>
              <a:t>IEC </a:t>
            </a:r>
            <a:r>
              <a:rPr lang="ru-RU" altLang="ru-RU" sz="1400" dirty="0"/>
              <a:t>61970-452 (профиль оборудования и управления режимом).</a:t>
            </a:r>
          </a:p>
          <a:p>
            <a:pPr>
              <a:spcBef>
                <a:spcPts val="1800"/>
              </a:spcBef>
            </a:pPr>
            <a:r>
              <a:rPr lang="ru-RU" altLang="ru-RU" sz="1400" dirty="0"/>
              <a:t>Анализ состава классов и их атрибутов, предусмотренный </a:t>
            </a:r>
            <a:r>
              <a:rPr lang="en-US" altLang="ru-RU" sz="1400" dirty="0"/>
              <a:t>IEC 61970-452</a:t>
            </a:r>
            <a:r>
              <a:rPr lang="ru-RU" altLang="ru-RU" sz="1400" dirty="0"/>
              <a:t>:2017, выявил </a:t>
            </a:r>
            <a:r>
              <a:rPr lang="ru-RU" altLang="ru-RU" sz="1400" dirty="0">
                <a:solidFill>
                  <a:srgbClr val="C00000"/>
                </a:solidFill>
              </a:rPr>
              <a:t>необходимость расширения профиля </a:t>
            </a:r>
            <a:r>
              <a:rPr lang="ru-RU" altLang="ru-RU" sz="1400" dirty="0"/>
              <a:t>для задачи расчета ТКЗ, решаемой с использованием инженерных методов расчета ТКЗ, принятых в России.</a:t>
            </a:r>
          </a:p>
        </p:txBody>
      </p:sp>
    </p:spTree>
    <p:extLst>
      <p:ext uri="{BB962C8B-B14F-4D97-AF65-F5344CB8AC3E}">
        <p14:creationId xmlns:p14="http://schemas.microsoft.com/office/powerpoint/2010/main" val="1368600501"/>
      </p:ext>
    </p:extLst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Сопоставление информационных моделей </a:t>
            </a:r>
            <a:r>
              <a:rPr lang="en-US" altLang="ru-RU" dirty="0"/>
              <a:t>CIM</a:t>
            </a:r>
            <a:br>
              <a:rPr lang="ru-RU" altLang="ru-RU" dirty="0"/>
            </a:br>
            <a:r>
              <a:rPr lang="ru-RU" altLang="ru-RU" dirty="0"/>
              <a:t>и ПО для расчетов ТКЗ</a:t>
            </a:r>
          </a:p>
        </p:txBody>
      </p:sp>
      <p:sp>
        <p:nvSpPr>
          <p:cNvPr id="6147" name="Номер слайда 3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B985A3-7E0E-4BF9-B5E8-B3D37895710C}" type="slidenum">
              <a:rPr lang="ru-RU" altLang="ru-RU" sz="1500">
                <a:solidFill>
                  <a:srgbClr val="95642F"/>
                </a:solidFill>
              </a:rPr>
              <a:pPr/>
              <a:t>6</a:t>
            </a:fld>
            <a:endParaRPr lang="ru-RU" altLang="ru-RU" sz="1500">
              <a:solidFill>
                <a:srgbClr val="95642F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E085EA-3B49-474A-9F05-3349D4A43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6" y="1265299"/>
            <a:ext cx="8742218" cy="316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25811"/>
      </p:ext>
    </p:extLst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111250" y="0"/>
            <a:ext cx="7443788" cy="797719"/>
          </a:xfrm>
        </p:spPr>
        <p:txBody>
          <a:bodyPr/>
          <a:lstStyle/>
          <a:p>
            <a:r>
              <a:rPr lang="ru-RU" altLang="ru-RU" dirty="0"/>
              <a:t>Примеры ограничений стандартного </a:t>
            </a:r>
            <a:r>
              <a:rPr lang="en-US" altLang="ru-RU" dirty="0"/>
              <a:t>CIM</a:t>
            </a:r>
            <a:r>
              <a:rPr lang="ru-RU" altLang="ru-RU" dirty="0"/>
              <a:t>:</a:t>
            </a:r>
            <a:br>
              <a:rPr lang="ru-RU" altLang="ru-RU" dirty="0"/>
            </a:br>
            <a:r>
              <a:rPr lang="en-US" altLang="ru-RU" dirty="0" err="1"/>
              <a:t>ACLineSegment</a:t>
            </a:r>
            <a:endParaRPr lang="ru-RU" altLang="ru-RU" dirty="0"/>
          </a:p>
        </p:txBody>
      </p:sp>
      <p:sp>
        <p:nvSpPr>
          <p:cNvPr id="6147" name="Номер слайда 3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B985A3-7E0E-4BF9-B5E8-B3D37895710C}" type="slidenum">
              <a:rPr lang="ru-RU" altLang="ru-RU" sz="1500">
                <a:solidFill>
                  <a:srgbClr val="95642F"/>
                </a:solidFill>
              </a:rPr>
              <a:pPr/>
              <a:t>7</a:t>
            </a:fld>
            <a:endParaRPr lang="ru-RU" altLang="ru-RU" sz="1500">
              <a:solidFill>
                <a:srgbClr val="95642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E8F56A-812F-4CB3-9323-ABE11B3CC2D2}"/>
              </a:ext>
            </a:extLst>
          </p:cNvPr>
          <p:cNvSpPr txBox="1"/>
          <p:nvPr/>
        </p:nvSpPr>
        <p:spPr>
          <a:xfrm>
            <a:off x="3190443" y="2818362"/>
            <a:ext cx="632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VS</a:t>
            </a:r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43699A-8D47-425B-BC6D-80AFFEBCE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77" y="1914523"/>
            <a:ext cx="3005802" cy="19645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6102B5-8E16-4303-8D2C-23BA8BB5E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343" y="1628233"/>
            <a:ext cx="4991526" cy="2380259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C15F8431-161D-485B-AF5E-6FBE7C7AC9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3677" y="4388131"/>
            <a:ext cx="8800152" cy="684442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ru-RU" altLang="ru-RU" sz="1400" dirty="0"/>
              <a:t>Решение: использовать </a:t>
            </a:r>
            <a:r>
              <a:rPr lang="ru-RU" altLang="ru-RU" sz="1400" dirty="0">
                <a:solidFill>
                  <a:srgbClr val="C00000"/>
                </a:solidFill>
              </a:rPr>
              <a:t>дополнительный «слой» модели ЛЭП </a:t>
            </a:r>
            <a:r>
              <a:rPr lang="ru-RU" altLang="ru-RU" sz="1400" dirty="0"/>
              <a:t>– </a:t>
            </a:r>
            <a:r>
              <a:rPr lang="ru-RU" altLang="ru-RU" sz="1400" dirty="0">
                <a:solidFill>
                  <a:srgbClr val="C00000"/>
                </a:solidFill>
              </a:rPr>
              <a:t>однородные участки</a:t>
            </a:r>
            <a:r>
              <a:rPr lang="ru-RU" altLang="ru-RU" sz="1400" dirty="0"/>
              <a:t> (</a:t>
            </a:r>
            <a:r>
              <a:rPr lang="en-US" altLang="ru-RU" sz="1400" dirty="0" err="1"/>
              <a:t>rf:ACLineSeriesSection</a:t>
            </a:r>
            <a:r>
              <a:rPr lang="ru-RU" altLang="ru-RU" sz="1400" dirty="0"/>
              <a:t>, ГОСТ Р 58651.3-2020)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443A4615-1F38-4793-B615-3FFEECBB2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77" y="1084009"/>
            <a:ext cx="8800152" cy="68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800"/>
              </a:spcBef>
              <a:buFont typeface="Arial" pitchFamily="34" charset="0"/>
              <a:buNone/>
            </a:pPr>
            <a:r>
              <a:rPr lang="ru-RU" altLang="ru-RU" sz="1400" kern="0" dirty="0"/>
              <a:t>Ограничение: </a:t>
            </a:r>
            <a:r>
              <a:rPr lang="en-US" altLang="ru-RU" sz="1400" kern="0" dirty="0" err="1"/>
              <a:t>ACLineSegment</a:t>
            </a:r>
            <a:r>
              <a:rPr lang="en-US" altLang="ru-RU" sz="1400" kern="0" dirty="0"/>
              <a:t> – </a:t>
            </a:r>
            <a:r>
              <a:rPr lang="ru-RU" altLang="ru-RU" sz="1400" kern="0" dirty="0"/>
              <a:t>участок ЛЭП от объекта до объекта (от объекта до отпайки), </a:t>
            </a:r>
            <a:r>
              <a:rPr lang="ru-RU" altLang="ru-RU" sz="1400" kern="0" dirty="0">
                <a:solidFill>
                  <a:srgbClr val="C00000"/>
                </a:solidFill>
              </a:rPr>
              <a:t>не учитывает изменение параметров по длине ЛЭП</a:t>
            </a:r>
          </a:p>
        </p:txBody>
      </p:sp>
    </p:spTree>
    <p:extLst>
      <p:ext uri="{BB962C8B-B14F-4D97-AF65-F5344CB8AC3E}">
        <p14:creationId xmlns:p14="http://schemas.microsoft.com/office/powerpoint/2010/main" val="2357648558"/>
      </p:ext>
    </p:extLst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111250" y="0"/>
            <a:ext cx="7443788" cy="797719"/>
          </a:xfrm>
        </p:spPr>
        <p:txBody>
          <a:bodyPr/>
          <a:lstStyle/>
          <a:p>
            <a:r>
              <a:rPr lang="ru-RU" altLang="ru-RU" dirty="0"/>
              <a:t>Примеры ограничений стандартного </a:t>
            </a:r>
            <a:r>
              <a:rPr lang="en-US" altLang="ru-RU" dirty="0"/>
              <a:t>CIM</a:t>
            </a:r>
            <a:r>
              <a:rPr lang="ru-RU" altLang="ru-RU" dirty="0"/>
              <a:t>:</a:t>
            </a:r>
            <a:br>
              <a:rPr lang="ru-RU" altLang="ru-RU" dirty="0"/>
            </a:br>
            <a:r>
              <a:rPr lang="en-US" altLang="ru-RU" dirty="0" err="1"/>
              <a:t>EquivalentBranch</a:t>
            </a:r>
            <a:endParaRPr lang="ru-RU" altLang="ru-RU" dirty="0"/>
          </a:p>
        </p:txBody>
      </p:sp>
      <p:sp>
        <p:nvSpPr>
          <p:cNvPr id="6147" name="Номер слайда 3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B985A3-7E0E-4BF9-B5E8-B3D37895710C}" type="slidenum">
              <a:rPr lang="ru-RU" altLang="ru-RU" sz="1500">
                <a:solidFill>
                  <a:srgbClr val="95642F"/>
                </a:solidFill>
              </a:rPr>
              <a:pPr/>
              <a:t>8</a:t>
            </a:fld>
            <a:endParaRPr lang="ru-RU" altLang="ru-RU" sz="1500">
              <a:solidFill>
                <a:srgbClr val="95642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E8F56A-812F-4CB3-9323-ABE11B3CC2D2}"/>
              </a:ext>
            </a:extLst>
          </p:cNvPr>
          <p:cNvSpPr txBox="1"/>
          <p:nvPr/>
        </p:nvSpPr>
        <p:spPr>
          <a:xfrm>
            <a:off x="3447021" y="2693049"/>
            <a:ext cx="632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VS</a:t>
            </a:r>
            <a:endParaRPr lang="ru-RU" sz="2000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C15F8431-161D-485B-AF5E-6FBE7C7AC9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1924" y="4382530"/>
            <a:ext cx="8800152" cy="684442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ru-RU" altLang="ru-RU" sz="1400" dirty="0"/>
              <a:t>Решение: Расширение канонической модели отдельным классом для моделирования </a:t>
            </a:r>
            <a:r>
              <a:rPr lang="ru-RU" altLang="ru-RU" sz="1400" dirty="0">
                <a:solidFill>
                  <a:srgbClr val="C00000"/>
                </a:solidFill>
              </a:rPr>
              <a:t>эквивалентной «трансформаторной» ветви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443A4615-1F38-4793-B615-3FFEECBB2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4" y="1051090"/>
            <a:ext cx="8800152" cy="68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ru-RU" altLang="ru-RU" sz="1400" kern="0" dirty="0"/>
              <a:t>Ограничение: </a:t>
            </a:r>
            <a:r>
              <a:rPr lang="en-US" altLang="ru-RU" sz="1400" dirty="0" err="1"/>
              <a:t>EquivalentBranch</a:t>
            </a:r>
            <a:r>
              <a:rPr lang="en-US" altLang="ru-RU" sz="1400" kern="0" dirty="0"/>
              <a:t> – </a:t>
            </a:r>
            <a:r>
              <a:rPr lang="ru-RU" altLang="ru-RU" sz="1400" kern="0" dirty="0"/>
              <a:t>эквивалентная ветвь, соединяющая точки сети только </a:t>
            </a:r>
            <a:r>
              <a:rPr lang="ru-RU" altLang="ru-RU" sz="1400" kern="0" dirty="0">
                <a:solidFill>
                  <a:srgbClr val="C00000"/>
                </a:solidFill>
              </a:rPr>
              <a:t>с одинаковым номинальным напряжением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38D81D2-8036-4FBC-B6EC-34463A611D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1E3EC"/>
              </a:clrFrom>
              <a:clrTo>
                <a:srgbClr val="E1E3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284" y="1896647"/>
            <a:ext cx="2927195" cy="18705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788BE6-D012-4D4C-89B7-564315605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829" y="1659052"/>
            <a:ext cx="4521200" cy="269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42085"/>
      </p:ext>
    </p:extLst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53D4D0-385E-4DC8-81AE-933A67524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805" y="3197939"/>
            <a:ext cx="4648658" cy="1146388"/>
          </a:xfrm>
          <a:prstGeom prst="rect">
            <a:avLst/>
          </a:prstGeom>
        </p:spPr>
      </p:pic>
      <p:sp>
        <p:nvSpPr>
          <p:cNvPr id="614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111250" y="0"/>
            <a:ext cx="7443788" cy="797719"/>
          </a:xfrm>
        </p:spPr>
        <p:txBody>
          <a:bodyPr/>
          <a:lstStyle/>
          <a:p>
            <a:r>
              <a:rPr lang="ru-RU" altLang="ru-RU" dirty="0"/>
              <a:t>Примеры ограничений стандартного </a:t>
            </a:r>
            <a:r>
              <a:rPr lang="en-US" altLang="ru-RU" dirty="0"/>
              <a:t>CIM</a:t>
            </a:r>
            <a:r>
              <a:rPr lang="ru-RU" altLang="ru-RU" dirty="0"/>
              <a:t>:</a:t>
            </a:r>
            <a:br>
              <a:rPr lang="ru-RU" altLang="ru-RU" dirty="0"/>
            </a:br>
            <a:r>
              <a:rPr lang="ru-RU" altLang="ru-RU" dirty="0"/>
              <a:t>топология</a:t>
            </a:r>
          </a:p>
        </p:txBody>
      </p:sp>
      <p:sp>
        <p:nvSpPr>
          <p:cNvPr id="6147" name="Номер слайда 3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B985A3-7E0E-4BF9-B5E8-B3D37895710C}" type="slidenum">
              <a:rPr lang="ru-RU" altLang="ru-RU" sz="1500">
                <a:solidFill>
                  <a:srgbClr val="95642F"/>
                </a:solidFill>
              </a:rPr>
              <a:pPr/>
              <a:t>9</a:t>
            </a:fld>
            <a:endParaRPr lang="ru-RU" altLang="ru-RU" sz="1500">
              <a:solidFill>
                <a:srgbClr val="95642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E8F56A-812F-4CB3-9323-ABE11B3CC2D2}"/>
              </a:ext>
            </a:extLst>
          </p:cNvPr>
          <p:cNvSpPr txBox="1"/>
          <p:nvPr/>
        </p:nvSpPr>
        <p:spPr>
          <a:xfrm>
            <a:off x="3490170" y="2644648"/>
            <a:ext cx="632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VS</a:t>
            </a:r>
            <a:endParaRPr lang="ru-RU" sz="2000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C15F8431-161D-485B-AF5E-6FBE7C7AC9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1924" y="4299948"/>
            <a:ext cx="8800152" cy="684442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ru-RU" altLang="ru-RU" sz="1400" dirty="0"/>
              <a:t>Предлагаемое решение: </a:t>
            </a:r>
            <a:r>
              <a:rPr lang="ru-RU" altLang="ru-RU" sz="1400" dirty="0">
                <a:solidFill>
                  <a:srgbClr val="C00000"/>
                </a:solidFill>
              </a:rPr>
              <a:t>Изменение канонической модели </a:t>
            </a:r>
            <a:r>
              <a:rPr lang="ru-RU" altLang="ru-RU" sz="1400" dirty="0"/>
              <a:t>в части ассоциаций </a:t>
            </a:r>
            <a:r>
              <a:rPr lang="en-US" altLang="ru-RU" sz="1400" dirty="0"/>
              <a:t>Terminal – </a:t>
            </a:r>
            <a:r>
              <a:rPr lang="en-US" altLang="ru-RU" sz="1400" dirty="0" err="1"/>
              <a:t>BusNameMarker</a:t>
            </a:r>
            <a:r>
              <a:rPr lang="en-US" altLang="ru-RU" sz="1400" dirty="0"/>
              <a:t>, Terminal – </a:t>
            </a:r>
            <a:r>
              <a:rPr lang="en-US" altLang="ru-RU" sz="1400" dirty="0" err="1"/>
              <a:t>TopologicalNode</a:t>
            </a:r>
            <a:r>
              <a:rPr lang="en-US" altLang="ru-RU" sz="1400" dirty="0"/>
              <a:t> (</a:t>
            </a:r>
            <a:r>
              <a:rPr lang="ru-RU" altLang="ru-RU" sz="1400" dirty="0"/>
              <a:t>отношение 0..*), хранение в ИМ и использование для УР и для ТКЗ отдельных наборов</a:t>
            </a:r>
            <a:r>
              <a:rPr lang="en-US" altLang="ru-RU" sz="1400" dirty="0"/>
              <a:t> </a:t>
            </a:r>
            <a:r>
              <a:rPr lang="en-US" altLang="ru-RU" sz="1400" dirty="0" err="1"/>
              <a:t>BusNameMarker</a:t>
            </a:r>
            <a:r>
              <a:rPr lang="ru-RU" altLang="ru-RU" sz="1400" dirty="0"/>
              <a:t> / </a:t>
            </a:r>
            <a:r>
              <a:rPr lang="en-US" altLang="ru-RU" sz="1400" dirty="0" err="1"/>
              <a:t>TopologicalNode</a:t>
            </a:r>
            <a:r>
              <a:rPr lang="ru-RU" altLang="ru-RU" sz="1400" dirty="0"/>
              <a:t>.</a:t>
            </a:r>
            <a:endParaRPr lang="ru-RU" altLang="ru-RU" sz="1400" dirty="0">
              <a:solidFill>
                <a:srgbClr val="C00000"/>
              </a:solidFill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443A4615-1F38-4793-B615-3FFEECBB2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4" y="945371"/>
            <a:ext cx="8800152" cy="68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ru-RU" altLang="ru-RU" sz="1400" kern="0" dirty="0"/>
              <a:t>Ограничение: </a:t>
            </a:r>
            <a:r>
              <a:rPr lang="ru-RU" altLang="ru-RU" sz="1400" dirty="0"/>
              <a:t>одна точка (</a:t>
            </a:r>
            <a:r>
              <a:rPr lang="en-US" altLang="ru-RU" sz="1400" dirty="0"/>
              <a:t>Terminal) </a:t>
            </a:r>
            <a:r>
              <a:rPr lang="ru-RU" altLang="ru-RU" sz="1400" dirty="0"/>
              <a:t>«полной» топологической модели может быть привязана </a:t>
            </a:r>
            <a:r>
              <a:rPr lang="ru-RU" altLang="ru-RU" sz="1400" dirty="0">
                <a:solidFill>
                  <a:srgbClr val="C00000"/>
                </a:solidFill>
              </a:rPr>
              <a:t>только к одному</a:t>
            </a:r>
            <a:r>
              <a:rPr lang="ru-RU" altLang="ru-RU" sz="1400" dirty="0"/>
              <a:t> экземпляру объектов классов </a:t>
            </a:r>
            <a:r>
              <a:rPr lang="en-US" altLang="ru-RU" sz="1400" dirty="0" err="1"/>
              <a:t>BusNameMarker</a:t>
            </a:r>
            <a:r>
              <a:rPr lang="ru-RU" altLang="ru-RU" sz="1400" dirty="0"/>
              <a:t> / </a:t>
            </a:r>
            <a:r>
              <a:rPr lang="en-US" altLang="ru-RU" sz="1400" dirty="0" err="1"/>
              <a:t>TopologicalNode</a:t>
            </a:r>
            <a:r>
              <a:rPr lang="ru-RU" altLang="ru-RU" sz="1400" dirty="0"/>
              <a:t>, используемых при преобразовании модели к виду «узлы-ветви».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9655A38-C855-45AC-A5E0-BD6B87F5CE6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90" b="-43090"/>
          <a:stretch/>
        </p:blipFill>
        <p:spPr bwMode="auto">
          <a:xfrm>
            <a:off x="3515281" y="1882165"/>
            <a:ext cx="5075808" cy="114638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26F126-CD0E-484A-93DE-4A9BA6D08546}"/>
              </a:ext>
            </a:extLst>
          </p:cNvPr>
          <p:cNvSpPr txBox="1"/>
          <p:nvPr/>
        </p:nvSpPr>
        <p:spPr>
          <a:xfrm>
            <a:off x="8423568" y="2084645"/>
            <a:ext cx="632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УР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A47ACD-2829-4E0E-B8EE-D61CBE66AB99}"/>
              </a:ext>
            </a:extLst>
          </p:cNvPr>
          <p:cNvSpPr txBox="1"/>
          <p:nvPr/>
        </p:nvSpPr>
        <p:spPr>
          <a:xfrm>
            <a:off x="8423568" y="3486346"/>
            <a:ext cx="720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ТКЗ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80F38A-7C51-4A5A-9F5D-A099ED76D4F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1E3EC"/>
              </a:clrFrom>
              <a:clrTo>
                <a:srgbClr val="E1E3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784" y="1757196"/>
            <a:ext cx="3194281" cy="24546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09DD6B-8D0E-4880-B6B4-635873F2A1D7}"/>
              </a:ext>
            </a:extLst>
          </p:cNvPr>
          <p:cNvSpPr txBox="1"/>
          <p:nvPr/>
        </p:nvSpPr>
        <p:spPr>
          <a:xfrm>
            <a:off x="6210138" y="2557876"/>
            <a:ext cx="632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≠</a:t>
            </a:r>
          </a:p>
        </p:txBody>
      </p:sp>
    </p:spTree>
    <p:extLst>
      <p:ext uri="{BB962C8B-B14F-4D97-AF65-F5344CB8AC3E}">
        <p14:creationId xmlns:p14="http://schemas.microsoft.com/office/powerpoint/2010/main" val="1532294274"/>
      </p:ext>
    </p:extLst>
  </p:cSld>
  <p:clrMapOvr>
    <a:masterClrMapping/>
  </p:clrMapOvr>
  <p:transition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Режимно-балансовая ситуация &amp;#x0D;&amp;#x0A;в ЕЭС России в ОЗП 2013/2014 г., &amp;#x0D;&amp;#x0A;задачи по подготовке к ОЗП 2014/2015 г.&amp;quot;&quot;/&gt;&lt;property id=&quot;20307&quot; value=&quot;257&quot;/&gt;&lt;/object&gt;&lt;object type=&quot;3&quot; unique_id=&quot;11364&quot;&gt;&lt;property id=&quot;20148&quot; value=&quot;5&quot;/&gt;&lt;property id=&quot;20300&quot; value=&quot;Slide 19 - &amp;quot;Спасибо за внимание&amp;quot;&quot;/&gt;&lt;property id=&quot;20307&quot; value=&quot;287&quot;/&gt;&lt;/object&gt;&lt;object type=&quot;3&quot; unique_id=&quot;15650&quot;&gt;&lt;property id=&quot;20148&quot; value=&quot;5&quot;/&gt;&lt;property id=&quot;20300&quot; value=&quot;Slide 10 - &amp;quot;Итоги работы в ОЗП 2013/2014 г.&amp;#x0D;&amp;#x0A;Проблемы управления режимом работы ОЭС Северо-Запада&amp;quot;&quot;/&gt;&lt;property id=&quot;20307&quot; value=&quot;486&quot;/&gt;&lt;/object&gt;&lt;object type=&quot;3&quot; unique_id=&quot;15651&quot;&gt;&lt;property id=&quot;20148&quot; value=&quot;5&quot;/&gt;&lt;property id=&quot;20300&quot; value=&quot;Slide 12 - &amp;quot;Задачи по подготовке к ОЗП 2014/2015 г.&amp;#x0D;&amp;#x0A;Обеспечение накопления гидроресурсов к ОЗП 2014/2015 г.&amp;quot;&quot;/&gt;&lt;property id=&quot;20307&quot; value=&quot;483&quot;/&gt;&lt;/object&gt;&lt;object type=&quot;3&quot; unique_id=&quot;15652&quot;&gt;&lt;property id=&quot;20148&quot; value=&quot;5&quot;/&gt;&lt;property id=&quot;20300&quot; value=&quot;Slide 11 - &amp;quot;Итоги работы в ОЗП 2013/2014 г.&amp;#x0D;&amp;#x0A;Проблемы управления режимом работы ОЭС Востока&amp;quot;&quot;/&gt;&lt;property id=&quot;20307&quot; value=&quot;488&quot;/&gt;&lt;/object&gt;&lt;object type=&quot;3&quot; unique_id=&quot;15653&quot;&gt;&lt;property id=&quot;20148&quot; value=&quot;5&quot;/&gt;&lt;property id=&quot;20300&quot; value=&quot;Slide 13 - &amp;quot;Задачи по подготовке к ОЗП 2014/2015 г.&amp;#x0D;&amp;#x0A;Разработка и реализация мероприятий в РВР&amp;quot;&quot;/&gt;&lt;property id=&quot;20307&quot; value=&quot;487&quot;/&gt;&lt;/object&gt;&lt;object type=&quot;3&quot; unique_id=&quot;15654&quot;&gt;&lt;property id=&quot;20148&quot; value=&quot;5&quot;/&gt;&lt;property id=&quot;20300&quot; value=&quot;Slide 14 - &amp;quot;Задачи по подготовке к ОЗП 2014/2015 г. &amp;#x0D;&amp;#x0A;Обеспечение устойчивой работы газовых турбин&amp;quot;&quot;/&gt;&lt;property id=&quot;20307&quot; value=&quot;489&quot;/&gt;&lt;/object&gt;&lt;object type=&quot;3&quot; unique_id=&quot;15814&quot;&gt;&lt;property id=&quot;20148&quot; value=&quot;5&quot;/&gt;&lt;property id=&quot;20300&quot; value=&quot;Slide 2 - &amp;quot;Итоги работы в ОЗП 2013/2014 г.&amp;#x0D;&amp;#x0A;Максимум потребления мощности&amp;quot;&quot;/&gt;&lt;property id=&quot;20307&quot; value=&quot;535&quot;/&gt;&lt;/object&gt;&lt;object type=&quot;3&quot; unique_id=&quot;15815&quot;&gt;&lt;property id=&quot;20148&quot; value=&quot;5&quot;/&gt;&lt;property id=&quot;20300&quot; value=&quot;Slide 3 - &amp;quot;Итоги работы в ОЗП 2013/2014 г. &amp;#x0D;&amp;#x0A;Структура баланса мощности&amp;quot;&quot;/&gt;&lt;property id=&quot;20307&quot; value=&quot;536&quot;/&gt;&lt;/object&gt;&lt;object type=&quot;3&quot; unique_id=&quot;15816&quot;&gt;&lt;property id=&quot;20148&quot; value=&quot;5&quot;/&gt;&lt;property id=&quot;20300&quot; value=&quot;Slide 20 - &amp;quot;Итоги работы в ОЗП 2013/2014 г.&amp;#x0D;&amp;#x0A;Влияние температурного фактора на максимум&amp;#x0D;&amp;#x0A;потребления мощности ЕЭС России&amp;quot;&quot;/&gt;&lt;property id=&quot;20307&quot; value=&quot;537&quot;/&gt;&lt;/object&gt;&lt;object type=&quot;3&quot; unique_id=&quot;15817&quot;&gt;&lt;property id=&quot;20148&quot; value=&quot;5&quot;/&gt;&lt;property id=&quot;20300&quot; value=&quot;Slide 4 - &amp;quot;Итоги работы в ОЗП 2013/2014 г.&amp;#x0D;&amp;#x0A;Влияние температурных аномалий&amp;quot;&quot;/&gt;&lt;property id=&quot;20307&quot; value=&quot;538&quot;/&gt;&lt;/object&gt;&lt;object type=&quot;3&quot; unique_id=&quot;15818&quot;&gt;&lt;property id=&quot;20148&quot; value=&quot;5&quot;/&gt;&lt;property id=&quot;20300&quot; value=&quot;Slide 5 - &amp;quot;Итоги работы в ОЗП 2013/2014 г.&amp;#x0D;&amp;#x0A;Структура выработки электроэнергии&amp;quot;&quot;/&gt;&lt;property id=&quot;20307&quot; value=&quot;539&quot;/&gt;&lt;/object&gt;&lt;object type=&quot;3&quot; unique_id=&quot;15819&quot;&gt;&lt;property id=&quot;20148&quot; value=&quot;5&quot;/&gt;&lt;property id=&quot;20300&quot; value=&quot;Slide 6 - &amp;quot;Итоги работы в ОЗП 2013/2014 г.&amp;#x0D;&amp;#x0A;Анализ максимума потребления мощности энергосистем&amp;quot;&quot;/&gt;&lt;property id=&quot;20307&quot; value=&quot;540&quot;/&gt;&lt;/object&gt;&lt;object type=&quot;3&quot; unique_id=&quot;15823&quot;&gt;&lt;property id=&quot;20148&quot; value=&quot;5&quot;/&gt;&lt;property id=&quot;20300&quot; value=&quot;Slide 15 - &amp;quot;Задачи по подготовке к ОЗП 2014/2015 г. &amp;#x0D;&amp;#x0A;Реализация нового механизма ВСВГО&amp;quot;&quot;/&gt;&lt;property id=&quot;20307&quot; value=&quot;504&quot;/&gt;&lt;/object&gt;&lt;object type=&quot;3&quot; unique_id=&quot;15824&quot;&gt;&lt;property id=&quot;20148&quot; value=&quot;5&quot;/&gt;&lt;property id=&quot;20300&quot; value=&quot;Slide 16 - &amp;quot;Задачи по подготовке к ОЗП 2014/2015 г. &amp;#x0D;&amp;#x0A;Вводы генерирующего оборудования электростанций&amp;quot;&quot;/&gt;&lt;property id=&quot;20307&quot; value=&quot;541&quot;/&gt;&lt;/object&gt;&lt;object type=&quot;3&quot; unique_id=&quot;15825&quot;&gt;&lt;property id=&quot;20148&quot; value=&quot;5&quot;/&gt;&lt;property id=&quot;20300&quot; value=&quot;Slide 17 - &amp;quot;Задачи по подготовке к ОЗП 2014/2015 г.&amp;#x0D;&amp;#x0A;Вводы электросетевых объектов&amp;quot;&quot;/&gt;&lt;property id=&quot;20307&quot; value=&quot;542&quot;/&gt;&lt;/object&gt;&lt;object type=&quot;3&quot; unique_id=&quot;15826&quot;&gt;&lt;property id=&quot;20148&quot; value=&quot;5&quot;/&gt;&lt;property id=&quot;20300&quot; value=&quot;Slide 18 - &amp;quot;Ключевые  задачи по подготовке  ЕЭС России к работе в  ОЗП 2014/2015 г. и на ближайшую перспективу&amp;quot;&quot;/&gt;&lt;property id=&quot;20307&quot; value=&quot;543&quot;/&gt;&lt;/object&gt;&lt;object type=&quot;3&quot; unique_id=&quot;15827&quot;&gt;&lt;property id=&quot;20148&quot; value=&quot;5&quot;/&gt;&lt;property id=&quot;20300&quot; value=&quot;Slide 21 - &amp;quot;Итоги работы в ОЗП 2013/2014: &amp;#x0D;&amp;#x0A;изменение установленной мощности электростанций в 2013 г.&amp;quot;&quot;/&gt;&lt;property id=&quot;20307&quot; value=&quot;528&quot;/&gt;&lt;/object&gt;&lt;object type=&quot;3&quot; unique_id=&quot;15828&quot;&gt;&lt;property id=&quot;20148&quot; value=&quot;5&quot;/&gt;&lt;property id=&quot;20300&quot; value=&quot;Slide 22 - &amp;quot;Подготовка к ОЗП 2014/2015: &amp;#x0D;&amp;#x0A;ожидаемое изменение установленной мощности &amp;#x0D;&amp;#x0A;электростанций в 2014 году&amp;quot;&quot;/&gt;&lt;property id=&quot;20307&quot; value=&quot;529&quot;/&gt;&lt;/object&gt;&lt;object type=&quot;3&quot; unique_id=&quot;15829&quot;&gt;&lt;property id=&quot;20148&quot; value=&quot;5&quot;/&gt;&lt;property id=&quot;20300&quot; value=&quot;Slide 23 - &amp;quot;Итоги работы в ОЗП 2013/2014 г.:&amp;#x0D;&amp;#x0A;Аварийность на электрических станциях&amp;quot;&quot;/&gt;&lt;property id=&quot;20307&quot; value=&quot;530&quot;/&gt;&lt;/object&gt;&lt;object type=&quot;3&quot; unique_id=&quot;15830&quot;&gt;&lt;property id=&quot;20148&quot; value=&quot;5&quot;/&gt;&lt;property id=&quot;20300&quot; value=&quot;Slide 24 - &amp;quot;Задачи до ОЗП 2014/2015 г.: &amp;#x0D;&amp;#x0A;вводы электросетевых объектов&amp;quot;&quot;/&gt;&lt;property id=&quot;20307&quot; value=&quot;531&quot;/&gt;&lt;/object&gt;&lt;object type=&quot;3&quot; unique_id=&quot;15909&quot;&gt;&lt;property id=&quot;20148&quot; value=&quot;5&quot;/&gt;&lt;property id=&quot;20300&quot; value=&quot;Slide 7 - &amp;quot;Итоги работы в ОЗП 2013/2014 г.&amp;#x0D;&amp;#x0A;Аварийность в ЕЭС России&amp;quot;&quot;/&gt;&lt;property id=&quot;20307&quot; value=&quot;547&quot;/&gt;&lt;/object&gt;&lt;object type=&quot;3&quot; unique_id=&quot;15910&quot;&gt;&lt;property id=&quot;20148&quot; value=&quot;5&quot;/&gt;&lt;property id=&quot;20300&quot; value=&quot;Slide 8 - &amp;quot;Итоги работы в ОЗП 2013/2014 г.&amp;#x0D;&amp;#x0A;Аварийность на электростаницях ЕЭС России&amp;quot;&quot;/&gt;&lt;property id=&quot;20307&quot; value=&quot;548&quot;/&gt;&lt;/object&gt;&lt;object type=&quot;3&quot; unique_id=&quot;15911&quot;&gt;&lt;property id=&quot;20148&quot; value=&quot;5&quot;/&gt;&lt;property id=&quot;20300&quot; value=&quot;Slide 9 - &amp;quot;Итоги работы в ОЗП 2013/2014 г.&amp;#x0D;&amp;#x0A;Аварийность в электрических сетях ЕЭС России&amp;quot;&quot;/&gt;&lt;property id=&quot;20307&quot; value=&quot;54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5EA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269875" indent="-269875" algn="just">
          <a:spcBef>
            <a:spcPts val="0"/>
          </a:spcBef>
          <a:buClr>
            <a:srgbClr val="2A4E9E"/>
          </a:buClr>
          <a:buSzPct val="100000"/>
          <a:defRPr sz="12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9CC3BA27ED93842AA8B1125B6342D60" ma:contentTypeVersion="0" ma:contentTypeDescription="Создание документа." ma:contentTypeScope="" ma:versionID="aa63d3e892817da7ff589dd5bd5bd7c4">
  <xsd:schema xmlns:xsd="http://www.w3.org/2001/XMLSchema" xmlns:xs="http://www.w3.org/2001/XMLSchema" xmlns:p="http://schemas.microsoft.com/office/2006/metadata/properties" xmlns:ns2="8e7233b4-5965-433d-8056-65ca843b7609" targetNamespace="http://schemas.microsoft.com/office/2006/metadata/properties" ma:root="true" ma:fieldsID="2bc42b58e415f25862731bf6c0b2d9c4" ns2:_="">
    <xsd:import namespace="8e7233b4-5965-433d-8056-65ca843b760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PersistId" minOccurs="0"/>
                <xsd:element ref="ns2:_dlc_DocId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7233b4-5965-433d-8056-65ca843b760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PersistId" ma:index="9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e7233b4-5965-433d-8056-65ca843b7609">ADCXMQC75VVE-10329-4</_dlc_DocId>
    <_dlc_DocIdUrl xmlns="8e7233b4-5965-433d-8056-65ca843b7609">
      <Url>http://portal.cdu.so/ia/fstyle/_layouts/DocIdRedir.aspx?ID=ADCXMQC75VVE-10329-4</Url>
      <Description>ADCXMQC75VVE-10329-4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DA8EF3-0654-4909-8BC3-878CFE4DEA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7233b4-5965-433d-8056-65ca843b76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8302C0-632E-47ED-BCA2-6066A64D5E0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8e7233b4-5965-433d-8056-65ca843b760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297F7BF-3882-4B54-887A-5BC228BC485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1723FDE-AD3A-4577-8B05-E31137A6FC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30362</TotalTime>
  <Words>707</Words>
  <Application>Microsoft Office PowerPoint</Application>
  <PresentationFormat>Экран (16:9)</PresentationFormat>
  <Paragraphs>71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Impact</vt:lpstr>
      <vt:lpstr>Wingdings</vt:lpstr>
      <vt:lpstr>Оформление по умолчанию</vt:lpstr>
      <vt:lpstr>Разработка профиля  информационной модели  для расчётов токов короткого замыкания</vt:lpstr>
      <vt:lpstr>Постановка задачи</vt:lpstr>
      <vt:lpstr>Математические модели для расчета ТКЗ</vt:lpstr>
      <vt:lpstr>Объем информационной модели для расчета ТКЗ</vt:lpstr>
      <vt:lpstr>Профиль для расчетов ТКЗ в стандартах IEC</vt:lpstr>
      <vt:lpstr>Сопоставление информационных моделей CIM и ПО для расчетов ТКЗ</vt:lpstr>
      <vt:lpstr>Примеры ограничений стандартного CIM: ACLineSegment</vt:lpstr>
      <vt:lpstr>Примеры ограничений стандартного CIM: EquivalentBranch</vt:lpstr>
      <vt:lpstr>Примеры ограничений стандартного CIM: топология</vt:lpstr>
      <vt:lpstr>Выводы</vt:lpstr>
      <vt:lpstr>Спасибо за внимание</vt:lpstr>
    </vt:vector>
  </TitlesOfParts>
  <Company>ОАО "СО ЕЭС"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ОАО СО ЕЭС</dc:title>
  <dc:creator>ДОСиИ ОАО "СО ЕЭС"</dc:creator>
  <cp:lastModifiedBy>Ясько Дмитрий Валериевич</cp:lastModifiedBy>
  <cp:revision>2287</cp:revision>
  <cp:lastPrinted>2015-04-24T06:35:00Z</cp:lastPrinted>
  <dcterms:created xsi:type="dcterms:W3CDTF">2006-09-14T10:04:19Z</dcterms:created>
  <dcterms:modified xsi:type="dcterms:W3CDTF">2022-02-10T09:17:52Z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0x01010039CC3BA27ED93842AA8B1125B6342D60</vt:lpwstr>
  </property>
  <property fmtid="{D5CDD505-2E9C-101B-9397-08002B2CF9AE}" pid="3" name="_dlc_DocIdItemGuid">
    <vt:lpwstr>f8ac45cf-3c85-4c29-a59a-ac491bce4ac4</vt:lpwstr>
  </property>
</Properties>
</file>